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media/image1.jpeg" ContentType="image/jpeg"/>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media/image2.jpeg" ContentType="image/jpeg"/>
  <Override PartName="/ppt/media/image3.jpeg" ContentType="image/jpeg"/>
  <Override PartName="/ppt/media/image4.jpeg" ContentType="image/jpeg"/>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media/image5.jpeg" ContentType="image/jpeg"/>
  <Override PartName="/ppt/media/image6.jpeg" ContentType="image/jpeg"/>
  <Override PartName="/ppt/charts/chart24.xml" ContentType="application/vnd.openxmlformats-officedocument.drawingml.chart+xml"/>
  <Override PartName="/ppt/media/image7.jpeg" ContentType="image/jpeg"/>
  <Override PartName="/ppt/media/image8.jpeg" ContentType="image/jpeg"/>
  <Override PartName="/ppt/media/image9.jpeg" ContentType="image/jpeg"/>
  <Override PartName="/ppt/charts/chart25.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ED8"/>
          </a:solidFill>
        </a:fill>
      </a:tcStyle>
    </a:wholeTbl>
    <a:band2H>
      <a:tcTxStyle b="def" i="def"/>
      <a:tcStyle>
        <a:tcBdr/>
        <a:fill>
          <a:solidFill>
            <a:srgbClr val="E6E8ED"/>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D3E5"/>
          </a:solidFill>
        </a:fill>
      </a:tcStyle>
    </a:wholeTbl>
    <a:band2H>
      <a:tcTxStyle b="def" i="def"/>
      <a:tcStyle>
        <a:tcBdr/>
        <a:fill>
          <a:solidFill>
            <a:srgbClr val="E6EAF2"/>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0E7D3"/>
          </a:solidFill>
        </a:fill>
      </a:tcStyle>
    </a:wholeTbl>
    <a:band2H>
      <a:tcTxStyle b="def" i="def"/>
      <a:tcStyle>
        <a:tcBdr/>
        <a:fill>
          <a:solidFill>
            <a:srgbClr val="F8F3EA"/>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D2C41"/>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7E7E8"/>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Arial"/>
          <a:ea typeface="Arial"/>
          <a:cs typeface="Arial"/>
        </a:font>
        <a:srgbClr val="2D2C41"/>
      </a:tcTxStyle>
      <a:tcStyle>
        <a:tcBdr>
          <a:left>
            <a:ln w="25400" cap="flat">
              <a:noFill/>
              <a:miter lim="400000"/>
            </a:ln>
          </a:left>
          <a:right>
            <a:ln w="25400" cap="flat">
              <a:noFill/>
              <a:miter lim="400000"/>
            </a:ln>
          </a:right>
          <a:top>
            <a:ln w="101600" cap="flat">
              <a:solidFill>
                <a:srgbClr val="2D2C41"/>
              </a:solidFill>
              <a:prstDash val="solid"/>
              <a:round/>
            </a:ln>
          </a:top>
          <a:bottom>
            <a:ln w="50800" cap="flat">
              <a:solidFill>
                <a:srgbClr val="2D2C41"/>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25400" cap="flat">
              <a:noFill/>
              <a:miter lim="400000"/>
            </a:ln>
          </a:left>
          <a:right>
            <a:ln w="25400" cap="flat">
              <a:noFill/>
              <a:miter lim="400000"/>
            </a:ln>
          </a:right>
          <a:top>
            <a:ln w="50800" cap="flat">
              <a:solidFill>
                <a:srgbClr val="2D2C41"/>
              </a:solidFill>
              <a:prstDash val="solid"/>
              <a:round/>
            </a:ln>
          </a:top>
          <a:bottom>
            <a:ln w="50800" cap="flat">
              <a:solidFill>
                <a:srgbClr val="2D2C41"/>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CCBCD"/>
          </a:solidFill>
        </a:fill>
      </a:tcStyle>
    </a:wholeTbl>
    <a:band2H>
      <a:tcTxStyle b="def" i="def"/>
      <a:tcStyle>
        <a:tcBdr/>
        <a:fill>
          <a:solidFill>
            <a:srgbClr val="E7E7E8"/>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firstRow>
  </a:tblStyle>
  <a:tblStyle styleId="{2708684C-4D16-4618-839F-0558EEFCDFE6}" styleName="">
    <a:tblBg/>
    <a:wholeTbl>
      <a:tcTxStyle b="off"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solidFill>
            <a:srgbClr val="2D2C41">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solidFill>
            <a:srgbClr val="2D2C41">
              <a:alpha val="20000"/>
            </a:srgbClr>
          </a:solidFill>
        </a:fill>
      </a:tcStyle>
    </a:firstCol>
    <a:lastRow>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1016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noFill/>
        </a:fill>
      </a:tcStyle>
    </a:lastRow>
    <a:firstRow>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508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noFill/>
        </a:fill>
      </a:tcStyle>
    </a:firstRow>
  </a:tblStyle>
  <a:tblStyle styleId="{8F44A2F1-9E1F-4B54-A3A2-5F16C0AD49E2}" styleName="">
    <a:tblBg/>
    <a:wholeTbl>
      <a:tcTxStyle b="off" i="off">
        <a:font>
          <a:latin typeface="Arial"/>
          <a:ea typeface="Arial"/>
          <a:cs typeface="Arial"/>
        </a:font>
        <a:schemeClr val="accent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D3E5"/>
          </a:solidFill>
        </a:fill>
      </a:tcStyle>
    </a:wholeTbl>
    <a:band2H>
      <a:tcTxStyle b="def" i="def"/>
      <a:tcStyle>
        <a:tcBdr/>
        <a:fill>
          <a:solidFill>
            <a:srgbClr val="E6EAF2"/>
          </a:solidFill>
        </a:fill>
      </a:tcStyle>
    </a:band2H>
    <a:firstCol>
      <a:tcTxStyle b="off"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ff"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Relationships xmlns="http://schemas.openxmlformats.org/package/2006/relationships"><Relationship Id="rId1" Type="http://schemas.openxmlformats.org/officeDocument/2006/relationships/package" Target="../embeddings/Microsoft_Excel_Sheet17.xlsx"/></Relationships>

</file>

<file path=ppt/charts/_rels/chart18.xml.rels><?xml version="1.0" encoding="UTF-8"?>
<Relationships xmlns="http://schemas.openxmlformats.org/package/2006/relationships"><Relationship Id="rId1" Type="http://schemas.openxmlformats.org/officeDocument/2006/relationships/package" Target="../embeddings/Microsoft_Excel_Sheet18.xlsx"/></Relationships>

</file>

<file path=ppt/charts/_rels/chart19.xml.rels><?xml version="1.0" encoding="UTF-8"?>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Relationships xmlns="http://schemas.openxmlformats.org/package/2006/relationships"><Relationship Id="rId1" Type="http://schemas.openxmlformats.org/officeDocument/2006/relationships/package" Target="../embeddings/Microsoft_Excel_Sheet20.xlsx"/></Relationships>

</file>

<file path=ppt/charts/_rels/chart21.xml.rels><?xml version="1.0" encoding="UTF-8"?>
<Relationships xmlns="http://schemas.openxmlformats.org/package/2006/relationships"><Relationship Id="rId1" Type="http://schemas.openxmlformats.org/officeDocument/2006/relationships/package" Target="../embeddings/Microsoft_Excel_Sheet21.xlsx"/></Relationships>

</file>

<file path=ppt/charts/_rels/chart22.xml.rels><?xml version="1.0" encoding="UTF-8"?>
<Relationships xmlns="http://schemas.openxmlformats.org/package/2006/relationships"><Relationship Id="rId1" Type="http://schemas.openxmlformats.org/officeDocument/2006/relationships/package" Target="../embeddings/Microsoft_Excel_Sheet22.xlsx"/></Relationships>

</file>

<file path=ppt/charts/_rels/chart23.xml.rels><?xml version="1.0" encoding="UTF-8"?>
<Relationships xmlns="http://schemas.openxmlformats.org/package/2006/relationships"><Relationship Id="rId1" Type="http://schemas.openxmlformats.org/officeDocument/2006/relationships/package" Target="../embeddings/Microsoft_Excel_Sheet23.xlsx"/></Relationships>

</file>

<file path=ppt/charts/_rels/chart24.xml.rels><?xml version="1.0" encoding="UTF-8"?>
<Relationships xmlns="http://schemas.openxmlformats.org/package/2006/relationships"><Relationship Id="rId1" Type="http://schemas.openxmlformats.org/officeDocument/2006/relationships/package" Target="../embeddings/Microsoft_Excel_Sheet24.xlsx"/></Relationships>

</file>

<file path=ppt/charts/_rels/chart25.xml.rels><?xml version="1.0" encoding="UTF-8"?>
<Relationships xmlns="http://schemas.openxmlformats.org/package/2006/relationships"><Relationship Id="rId1" Type="http://schemas.openxmlformats.org/officeDocument/2006/relationships/package" Target="../embeddings/Microsoft_Excel_Sheet25.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Likelihood to invest in data analytics/AI</a:t>
            </a:r>
          </a:p>
        </c:rich>
      </c:tx>
      <c:layout>
        <c:manualLayout>
          <c:xMode val="edge"/>
          <c:yMode val="edge"/>
          <c:x val="0.184409"/>
          <c:y val="0"/>
          <c:w val="0.631182"/>
          <c:h val="0.121213"/>
        </c:manualLayout>
      </c:layout>
      <c:overlay val="1"/>
      <c:spPr>
        <a:noFill/>
        <a:effectLst/>
      </c:spPr>
    </c:title>
    <c:autoTitleDeleted val="1"/>
    <c:plotArea>
      <c:layout>
        <c:manualLayout>
          <c:layoutTarget val="inner"/>
          <c:xMode val="edge"/>
          <c:yMode val="edge"/>
          <c:x val="0.147934"/>
          <c:y val="0.121213"/>
          <c:w val="0.847066"/>
          <c:h val="0.785692"/>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11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2"/>
                <c:pt idx="0">
                  <c:v>0.008460</c:v>
                </c:pt>
                <c:pt idx="1">
                  <c:v>0.007330</c:v>
                </c:pt>
              </c:numLit>
            </c:plus>
            <c:minus>
              <c:numLit>
                <c:ptCount val="2"/>
                <c:pt idx="0">
                  <c:v>0.008460</c:v>
                </c:pt>
                <c:pt idx="1">
                  <c:v>0.007330</c:v>
                </c:pt>
              </c:numLit>
            </c:minus>
            <c:val val="0"/>
            <c:spPr>
              <a:noFill/>
              <a:ln w="9525" cap="flat">
                <a:solidFill>
                  <a:srgbClr val="595959"/>
                </a:solidFill>
                <a:prstDash val="solid"/>
                <a:round/>
              </a:ln>
              <a:effectLst/>
            </c:spPr>
          </c:errBars>
          <c:cat>
            <c:strRef>
              <c:f>Sheet1!$B$1:$C$1</c:f>
              <c:strCache>
                <c:ptCount val="2"/>
                <c:pt idx="0">
                  <c:v>Process innovation</c:v>
                </c:pt>
                <c:pt idx="1">
                  <c:v>Product innovation</c:v>
                </c:pt>
              </c:strCache>
            </c:strRef>
          </c:cat>
          <c:val>
            <c:numRef>
              <c:f>Sheet1!$B$2:$C$2</c:f>
              <c:numCache>
                <c:ptCount val="2"/>
                <c:pt idx="0">
                  <c:v>0.022200</c:v>
                </c:pt>
                <c:pt idx="1">
                  <c:v>0.005490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6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400" u="none">
                    <a:solidFill>
                      <a:srgbClr val="004785"/>
                    </a:solidFill>
                    <a:latin typeface="Arial"/>
                  </a:defRPr>
                </a:pPr>
                <a:r>
                  <a:rPr b="0" i="0" strike="noStrike" sz="4400" u="none">
                    <a:solidFill>
                      <a:srgbClr val="004785"/>
                    </a:solidFill>
                    <a:latin typeface="Arial"/>
                  </a:rPr>
                  <a:t>% change in AI investment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600" u="none">
                <a:solidFill>
                  <a:srgbClr val="004785"/>
                </a:solidFill>
                <a:latin typeface="Arial"/>
              </a:defRPr>
            </a:pPr>
          </a:p>
        </c:txPr>
        <c:crossAx val="2094734552"/>
        <c:crosses val="autoZero"/>
        <c:crossBetween val="between"/>
        <c:majorUnit val="0.0125"/>
        <c:minorUnit val="0.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04785"/>
                </a:solidFill>
                <a:latin typeface="Arial"/>
              </a:defRPr>
            </a:pPr>
            <a:r>
              <a:rPr b="0" i="0" strike="noStrike" sz="4000" u="none">
                <a:solidFill>
                  <a:srgbClr val="004785"/>
                </a:solidFill>
                <a:latin typeface="Arial"/>
              </a:rPr>
              <a:t>The interaction effect of AI and decentralization on innovation outcomes by citation range</a:t>
            </a:r>
          </a:p>
        </c:rich>
      </c:tx>
      <c:layout>
        <c:manualLayout>
          <c:xMode val="edge"/>
          <c:yMode val="edge"/>
          <c:x val="0"/>
          <c:y val="0"/>
          <c:w val="1"/>
          <c:h val="0.135742"/>
        </c:manualLayout>
      </c:layout>
      <c:overlay val="1"/>
      <c:spPr>
        <a:noFill/>
        <a:effectLst/>
      </c:spPr>
    </c:title>
    <c:autoTitleDeleted val="1"/>
    <c:plotArea>
      <c:layout>
        <c:manualLayout>
          <c:layoutTarget val="inner"/>
          <c:xMode val="edge"/>
          <c:yMode val="edge"/>
          <c:x val="0.076196"/>
          <c:y val="0.135742"/>
          <c:w val="0.918804"/>
          <c:h val="0.758593"/>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600" u="none">
                    <a:solidFill>
                      <a:srgbClr val="004785"/>
                    </a:solidFill>
                    <a:latin typeface="Arial"/>
                  </a:defRPr>
                </a:pPr>
              </a:p>
            </c:txPr>
            <c:dLblPos val="outEnd"/>
            <c:showLegendKey val="0"/>
            <c:showVal val="1"/>
            <c:showCatName val="0"/>
            <c:showSerName val="0"/>
            <c:showPercent val="0"/>
            <c:showBubbleSize val="0"/>
            <c:showLeaderLines val="0"/>
          </c:dLbls>
          <c:errBars>
            <c:errBarType val="both"/>
            <c:errValType val="cust"/>
            <c:noEndCap val="0"/>
            <c:pl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plus>
            <c:min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minus>
            <c:val val="0"/>
            <c:spPr>
              <a:noFill/>
              <a:ln w="9525" cap="flat">
                <a:solidFill>
                  <a:srgbClr val="595959"/>
                </a:solidFill>
                <a:prstDash val="solid"/>
                <a:round/>
              </a:ln>
              <a:effectLst/>
            </c:spPr>
          </c:errBars>
          <c:cat>
            <c:strRef>
              <c:f>Sheet1!$B$1:$K$1</c:f>
              <c:strCache>
                <c:ptCount val="10"/>
                <c:pt idx="0">
                  <c:v>90 - 100</c:v>
                </c:pt>
                <c:pt idx="1">
                  <c:v>80 - 90 </c:v>
                </c:pt>
                <c:pt idx="2">
                  <c:v>70 - 80</c:v>
                </c:pt>
                <c:pt idx="3">
                  <c:v>60 - 70</c:v>
                </c:pt>
                <c:pt idx="4">
                  <c:v>50 - 60</c:v>
                </c:pt>
                <c:pt idx="5">
                  <c:v>40 - 50</c:v>
                </c:pt>
                <c:pt idx="6">
                  <c:v>30 - 40</c:v>
                </c:pt>
                <c:pt idx="7">
                  <c:v>20 - 30</c:v>
                </c:pt>
                <c:pt idx="8">
                  <c:v>20 - 10</c:v>
                </c:pt>
                <c:pt idx="9">
                  <c:v>0 - 10</c:v>
                </c:pt>
              </c:strCache>
            </c:strRef>
          </c:cat>
          <c:val>
            <c:numRef>
              <c:f>Sheet1!$B$2:$K$2</c:f>
              <c:numCache>
                <c:ptCount val="10"/>
                <c:pt idx="0">
                  <c:v>0.021100</c:v>
                </c:pt>
                <c:pt idx="1">
                  <c:v>0.033200</c:v>
                </c:pt>
                <c:pt idx="2">
                  <c:v>0.031100</c:v>
                </c:pt>
                <c:pt idx="3">
                  <c:v>0.034300</c:v>
                </c:pt>
                <c:pt idx="4">
                  <c:v>0.037100</c:v>
                </c:pt>
                <c:pt idx="5">
                  <c:v>0.032800</c:v>
                </c:pt>
                <c:pt idx="6">
                  <c:v>0.031900</c:v>
                </c:pt>
                <c:pt idx="7">
                  <c:v>0.017400</c:v>
                </c:pt>
                <c:pt idx="8">
                  <c:v>0.007960</c:v>
                </c:pt>
                <c:pt idx="9">
                  <c:v>-0.007980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000" u="none">
                    <a:solidFill>
                      <a:srgbClr val="004785"/>
                    </a:solidFill>
                    <a:latin typeface="Arial"/>
                  </a:defRPr>
                </a:pPr>
                <a:r>
                  <a:rPr b="0" i="0" strike="noStrike" sz="3000" u="none">
                    <a:solidFill>
                      <a:srgbClr val="004785"/>
                    </a:solidFill>
                    <a:latin typeface="Arial"/>
                  </a:rPr>
                  <a:t>Percentage of citations used in a patent that comes from a firm's own patents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000" u="none">
                    <a:solidFill>
                      <a:srgbClr val="004785"/>
                    </a:solidFill>
                    <a:latin typeface="Arial"/>
                  </a:defRPr>
                </a:pPr>
                <a:r>
                  <a:rPr b="0" i="0" strike="noStrike" sz="3000" u="none">
                    <a:solidFill>
                      <a:srgbClr val="004785"/>
                    </a:solidFill>
                    <a:latin typeface="Arial"/>
                  </a:rPr>
                  <a:t>percentate change in patent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000" u="none">
                <a:solidFill>
                  <a:srgbClr val="004785"/>
                </a:solidFill>
                <a:latin typeface="Arial"/>
              </a:defRPr>
            </a:pPr>
          </a:p>
        </c:txPr>
        <c:crossAx val="2094734552"/>
        <c:crosses val="autoZero"/>
        <c:crossBetween val="between"/>
        <c:majorUnit val="0.0125"/>
        <c:minorUnit val="0.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04785"/>
                </a:solidFill>
                <a:latin typeface="Arial"/>
              </a:defRPr>
            </a:pPr>
            <a:r>
              <a:rPr b="0" i="0" strike="noStrike" sz="4000" u="none">
                <a:solidFill>
                  <a:srgbClr val="004785"/>
                </a:solidFill>
                <a:latin typeface="Arial"/>
              </a:rPr>
              <a:t>The interaction effect of AI and decentralization on innovation outcomes by citation range</a:t>
            </a:r>
          </a:p>
        </c:rich>
      </c:tx>
      <c:layout>
        <c:manualLayout>
          <c:xMode val="edge"/>
          <c:yMode val="edge"/>
          <c:x val="0"/>
          <c:y val="0"/>
          <c:w val="1"/>
          <c:h val="0.135742"/>
        </c:manualLayout>
      </c:layout>
      <c:overlay val="1"/>
      <c:spPr>
        <a:noFill/>
        <a:effectLst/>
      </c:spPr>
    </c:title>
    <c:autoTitleDeleted val="1"/>
    <c:plotArea>
      <c:layout>
        <c:manualLayout>
          <c:layoutTarget val="inner"/>
          <c:xMode val="edge"/>
          <c:yMode val="edge"/>
          <c:x val="0.076196"/>
          <c:y val="0.135742"/>
          <c:w val="0.918804"/>
          <c:h val="0.758593"/>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600" u="none">
                    <a:solidFill>
                      <a:srgbClr val="004785"/>
                    </a:solidFill>
                    <a:latin typeface="Arial"/>
                  </a:defRPr>
                </a:pPr>
              </a:p>
            </c:txPr>
            <c:dLblPos val="outEnd"/>
            <c:showLegendKey val="0"/>
            <c:showVal val="1"/>
            <c:showCatName val="0"/>
            <c:showSerName val="0"/>
            <c:showPercent val="0"/>
            <c:showBubbleSize val="0"/>
            <c:showLeaderLines val="0"/>
          </c:dLbls>
          <c:errBars>
            <c:errBarType val="both"/>
            <c:errValType val="cust"/>
            <c:noEndCap val="0"/>
            <c:pl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plus>
            <c:min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minus>
            <c:val val="0"/>
            <c:spPr>
              <a:noFill/>
              <a:ln w="9525" cap="flat">
                <a:solidFill>
                  <a:srgbClr val="595959"/>
                </a:solidFill>
                <a:prstDash val="solid"/>
                <a:round/>
              </a:ln>
              <a:effectLst/>
            </c:spPr>
          </c:errBars>
          <c:cat>
            <c:strRef>
              <c:f>Sheet1!$B$1:$K$1</c:f>
              <c:strCache>
                <c:ptCount val="10"/>
                <c:pt idx="0">
                  <c:v>90 - 100</c:v>
                </c:pt>
                <c:pt idx="1">
                  <c:v>80 - 90 </c:v>
                </c:pt>
                <c:pt idx="2">
                  <c:v>70 - 80</c:v>
                </c:pt>
                <c:pt idx="3">
                  <c:v>60 - 70</c:v>
                </c:pt>
                <c:pt idx="4">
                  <c:v>50 - 60</c:v>
                </c:pt>
                <c:pt idx="5">
                  <c:v>40 - 50</c:v>
                </c:pt>
                <c:pt idx="6">
                  <c:v>30 - 40</c:v>
                </c:pt>
                <c:pt idx="7">
                  <c:v>20 - 30</c:v>
                </c:pt>
                <c:pt idx="8">
                  <c:v>20 - 10</c:v>
                </c:pt>
                <c:pt idx="9">
                  <c:v>0 - 10</c:v>
                </c:pt>
              </c:strCache>
            </c:strRef>
          </c:cat>
          <c:val>
            <c:numRef>
              <c:f>Sheet1!$B$2:$K$2</c:f>
              <c:numCache>
                <c:ptCount val="10"/>
                <c:pt idx="0">
                  <c:v>0.021100</c:v>
                </c:pt>
                <c:pt idx="1">
                  <c:v>0.033200</c:v>
                </c:pt>
                <c:pt idx="2">
                  <c:v>0.031100</c:v>
                </c:pt>
                <c:pt idx="3">
                  <c:v>0.034300</c:v>
                </c:pt>
                <c:pt idx="4">
                  <c:v>0.037100</c:v>
                </c:pt>
                <c:pt idx="5">
                  <c:v>0.032800</c:v>
                </c:pt>
                <c:pt idx="6">
                  <c:v>0.031900</c:v>
                </c:pt>
                <c:pt idx="7">
                  <c:v>0.017400</c:v>
                </c:pt>
                <c:pt idx="8">
                  <c:v>0.007960</c:v>
                </c:pt>
                <c:pt idx="9">
                  <c:v>-0.007980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000" u="none">
                    <a:solidFill>
                      <a:srgbClr val="004785"/>
                    </a:solidFill>
                    <a:latin typeface="Arial"/>
                  </a:defRPr>
                </a:pPr>
                <a:r>
                  <a:rPr b="0" i="0" strike="noStrike" sz="3000" u="none">
                    <a:solidFill>
                      <a:srgbClr val="004785"/>
                    </a:solidFill>
                    <a:latin typeface="Arial"/>
                  </a:rPr>
                  <a:t>Percentage of citations used in a patent that comes from a firm's own patents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000" u="none">
                    <a:solidFill>
                      <a:srgbClr val="004785"/>
                    </a:solidFill>
                    <a:latin typeface="Arial"/>
                  </a:defRPr>
                </a:pPr>
                <a:r>
                  <a:rPr b="0" i="0" strike="noStrike" sz="3000" u="none">
                    <a:solidFill>
                      <a:srgbClr val="004785"/>
                    </a:solidFill>
                    <a:latin typeface="Arial"/>
                  </a:rPr>
                  <a:t>percentate change in patent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000" u="none">
                <a:solidFill>
                  <a:srgbClr val="004785"/>
                </a:solidFill>
                <a:latin typeface="Arial"/>
              </a:defRPr>
            </a:pPr>
          </a:p>
        </c:txPr>
        <c:crossAx val="2094734552"/>
        <c:crosses val="autoZero"/>
        <c:crossBetween val="between"/>
        <c:majorUnit val="0.0125"/>
        <c:minorUnit val="0.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04785"/>
                </a:solidFill>
                <a:latin typeface="Arial"/>
              </a:defRPr>
            </a:pPr>
            <a:r>
              <a:rPr b="0" i="0" strike="noStrike" sz="4000" u="none">
                <a:solidFill>
                  <a:srgbClr val="004785"/>
                </a:solidFill>
                <a:latin typeface="Arial"/>
              </a:rPr>
              <a:t>The interaction effect of AI and decentralization on innovation outcomes by citation range</a:t>
            </a:r>
          </a:p>
        </c:rich>
      </c:tx>
      <c:layout>
        <c:manualLayout>
          <c:xMode val="edge"/>
          <c:yMode val="edge"/>
          <c:x val="0"/>
          <c:y val="0"/>
          <c:w val="1"/>
          <c:h val="0.135742"/>
        </c:manualLayout>
      </c:layout>
      <c:overlay val="1"/>
      <c:spPr>
        <a:noFill/>
        <a:effectLst/>
      </c:spPr>
    </c:title>
    <c:autoTitleDeleted val="1"/>
    <c:plotArea>
      <c:layout>
        <c:manualLayout>
          <c:layoutTarget val="inner"/>
          <c:xMode val="edge"/>
          <c:yMode val="edge"/>
          <c:x val="0.076196"/>
          <c:y val="0.135742"/>
          <c:w val="0.918804"/>
          <c:h val="0.758593"/>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600" u="none">
                    <a:solidFill>
                      <a:srgbClr val="004785"/>
                    </a:solidFill>
                    <a:latin typeface="Arial"/>
                  </a:defRPr>
                </a:pPr>
              </a:p>
            </c:txPr>
            <c:dLblPos val="outEnd"/>
            <c:showLegendKey val="0"/>
            <c:showVal val="1"/>
            <c:showCatName val="0"/>
            <c:showSerName val="0"/>
            <c:showPercent val="0"/>
            <c:showBubbleSize val="0"/>
            <c:showLeaderLines val="0"/>
          </c:dLbls>
          <c:errBars>
            <c:errBarType val="both"/>
            <c:errValType val="cust"/>
            <c:noEndCap val="0"/>
            <c:pl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plus>
            <c:min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minus>
            <c:val val="0"/>
            <c:spPr>
              <a:noFill/>
              <a:ln w="9525" cap="flat">
                <a:solidFill>
                  <a:srgbClr val="595959"/>
                </a:solidFill>
                <a:prstDash val="solid"/>
                <a:round/>
              </a:ln>
              <a:effectLst/>
            </c:spPr>
          </c:errBars>
          <c:cat>
            <c:strRef>
              <c:f>Sheet1!$B$1:$K$1</c:f>
              <c:strCache>
                <c:ptCount val="10"/>
                <c:pt idx="0">
                  <c:v>90 - 100</c:v>
                </c:pt>
                <c:pt idx="1">
                  <c:v>80 - 90 </c:v>
                </c:pt>
                <c:pt idx="2">
                  <c:v>70 - 80</c:v>
                </c:pt>
                <c:pt idx="3">
                  <c:v>60 - 70</c:v>
                </c:pt>
                <c:pt idx="4">
                  <c:v>50 - 60</c:v>
                </c:pt>
                <c:pt idx="5">
                  <c:v>40 - 50</c:v>
                </c:pt>
                <c:pt idx="6">
                  <c:v>30 - 40</c:v>
                </c:pt>
                <c:pt idx="7">
                  <c:v>20 - 30</c:v>
                </c:pt>
                <c:pt idx="8">
                  <c:v>20 - 10</c:v>
                </c:pt>
                <c:pt idx="9">
                  <c:v>0 - 10</c:v>
                </c:pt>
              </c:strCache>
            </c:strRef>
          </c:cat>
          <c:val>
            <c:numRef>
              <c:f>Sheet1!$B$2:$K$2</c:f>
              <c:numCache>
                <c:ptCount val="10"/>
                <c:pt idx="0">
                  <c:v>0.021100</c:v>
                </c:pt>
                <c:pt idx="1">
                  <c:v>0.033200</c:v>
                </c:pt>
                <c:pt idx="2">
                  <c:v>0.031100</c:v>
                </c:pt>
                <c:pt idx="3">
                  <c:v>0.034300</c:v>
                </c:pt>
                <c:pt idx="4">
                  <c:v>0.037100</c:v>
                </c:pt>
                <c:pt idx="5">
                  <c:v>0.032800</c:v>
                </c:pt>
                <c:pt idx="6">
                  <c:v>0.031900</c:v>
                </c:pt>
                <c:pt idx="7">
                  <c:v>0.017400</c:v>
                </c:pt>
                <c:pt idx="8">
                  <c:v>0.007960</c:v>
                </c:pt>
                <c:pt idx="9">
                  <c:v>-0.007980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000" u="none">
                    <a:solidFill>
                      <a:srgbClr val="004785"/>
                    </a:solidFill>
                    <a:latin typeface="Arial"/>
                  </a:defRPr>
                </a:pPr>
                <a:r>
                  <a:rPr b="0" i="0" strike="noStrike" sz="3000" u="none">
                    <a:solidFill>
                      <a:srgbClr val="004785"/>
                    </a:solidFill>
                    <a:latin typeface="Arial"/>
                  </a:rPr>
                  <a:t>Percentage of citations used in a patent that comes from a firm's own patents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000" u="none">
                    <a:solidFill>
                      <a:srgbClr val="004785"/>
                    </a:solidFill>
                    <a:latin typeface="Arial"/>
                  </a:defRPr>
                </a:pPr>
                <a:r>
                  <a:rPr b="0" i="0" strike="noStrike" sz="3000" u="none">
                    <a:solidFill>
                      <a:srgbClr val="004785"/>
                    </a:solidFill>
                    <a:latin typeface="Arial"/>
                  </a:rPr>
                  <a:t>percentate change in patent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000" u="none">
                <a:solidFill>
                  <a:srgbClr val="004785"/>
                </a:solidFill>
                <a:latin typeface="Arial"/>
              </a:defRPr>
            </a:pPr>
          </a:p>
        </c:txPr>
        <c:crossAx val="2094734552"/>
        <c:crosses val="autoZero"/>
        <c:crossBetween val="between"/>
        <c:majorUnit val="0.0125"/>
        <c:minorUnit val="0.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04785"/>
                </a:solidFill>
                <a:latin typeface="Arial"/>
              </a:defRPr>
            </a:pPr>
            <a:r>
              <a:rPr b="0" i="0" strike="noStrike" sz="4000" u="none">
                <a:solidFill>
                  <a:srgbClr val="004785"/>
                </a:solidFill>
                <a:latin typeface="Arial"/>
              </a:rPr>
              <a:t>The interaction effect of AI and decentralization on innovation outcomes by citation range</a:t>
            </a:r>
          </a:p>
        </c:rich>
      </c:tx>
      <c:layout>
        <c:manualLayout>
          <c:xMode val="edge"/>
          <c:yMode val="edge"/>
          <c:x val="0"/>
          <c:y val="0"/>
          <c:w val="1"/>
          <c:h val="0.135742"/>
        </c:manualLayout>
      </c:layout>
      <c:overlay val="1"/>
      <c:spPr>
        <a:noFill/>
        <a:effectLst/>
      </c:spPr>
    </c:title>
    <c:autoTitleDeleted val="1"/>
    <c:plotArea>
      <c:layout>
        <c:manualLayout>
          <c:layoutTarget val="inner"/>
          <c:xMode val="edge"/>
          <c:yMode val="edge"/>
          <c:x val="0.076196"/>
          <c:y val="0.135742"/>
          <c:w val="0.918804"/>
          <c:h val="0.758593"/>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600" u="none">
                    <a:solidFill>
                      <a:srgbClr val="004785"/>
                    </a:solidFill>
                    <a:latin typeface="Arial"/>
                  </a:defRPr>
                </a:pPr>
              </a:p>
            </c:txPr>
            <c:dLblPos val="outEnd"/>
            <c:showLegendKey val="0"/>
            <c:showVal val="1"/>
            <c:showCatName val="0"/>
            <c:showSerName val="0"/>
            <c:showPercent val="0"/>
            <c:showBubbleSize val="0"/>
            <c:showLeaderLines val="0"/>
          </c:dLbls>
          <c:errBars>
            <c:errBarType val="both"/>
            <c:errValType val="cust"/>
            <c:noEndCap val="0"/>
            <c:pl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plus>
            <c:minus>
              <c:numLit>
                <c:ptCount val="10"/>
                <c:pt idx="0">
                  <c:v>-0.008060</c:v>
                </c:pt>
                <c:pt idx="1">
                  <c:v>-0.007290</c:v>
                </c:pt>
                <c:pt idx="2">
                  <c:v>-0.007620</c:v>
                </c:pt>
                <c:pt idx="3">
                  <c:v>-0.008710</c:v>
                </c:pt>
                <c:pt idx="4">
                  <c:v>-0.009500</c:v>
                </c:pt>
                <c:pt idx="5">
                  <c:v>-0.009840</c:v>
                </c:pt>
                <c:pt idx="6">
                  <c:v>-0.009300</c:v>
                </c:pt>
                <c:pt idx="7">
                  <c:v>-0.009890</c:v>
                </c:pt>
                <c:pt idx="8">
                  <c:v>-0.009710</c:v>
                </c:pt>
                <c:pt idx="9">
                  <c:v>-0.010600</c:v>
                </c:pt>
              </c:numLit>
            </c:minus>
            <c:val val="0"/>
            <c:spPr>
              <a:noFill/>
              <a:ln w="9525" cap="flat">
                <a:solidFill>
                  <a:srgbClr val="595959"/>
                </a:solidFill>
                <a:prstDash val="solid"/>
                <a:round/>
              </a:ln>
              <a:effectLst/>
            </c:spPr>
          </c:errBars>
          <c:cat>
            <c:strRef>
              <c:f>Sheet1!$B$1:$K$1</c:f>
              <c:strCache>
                <c:ptCount val="10"/>
                <c:pt idx="0">
                  <c:v>90 - 100</c:v>
                </c:pt>
                <c:pt idx="1">
                  <c:v>80 - 90 </c:v>
                </c:pt>
                <c:pt idx="2">
                  <c:v>70 - 80</c:v>
                </c:pt>
                <c:pt idx="3">
                  <c:v>60 - 70</c:v>
                </c:pt>
                <c:pt idx="4">
                  <c:v>50 - 60</c:v>
                </c:pt>
                <c:pt idx="5">
                  <c:v>40 - 50</c:v>
                </c:pt>
                <c:pt idx="6">
                  <c:v>30 - 40</c:v>
                </c:pt>
                <c:pt idx="7">
                  <c:v>20 - 30</c:v>
                </c:pt>
                <c:pt idx="8">
                  <c:v>20 - 10</c:v>
                </c:pt>
                <c:pt idx="9">
                  <c:v>0 - 10</c:v>
                </c:pt>
              </c:strCache>
            </c:strRef>
          </c:cat>
          <c:val>
            <c:numRef>
              <c:f>Sheet1!$B$2:$K$2</c:f>
              <c:numCache>
                <c:ptCount val="10"/>
                <c:pt idx="0">
                  <c:v>0.021100</c:v>
                </c:pt>
                <c:pt idx="1">
                  <c:v>0.033200</c:v>
                </c:pt>
                <c:pt idx="2">
                  <c:v>0.031100</c:v>
                </c:pt>
                <c:pt idx="3">
                  <c:v>0.034300</c:v>
                </c:pt>
                <c:pt idx="4">
                  <c:v>0.037100</c:v>
                </c:pt>
                <c:pt idx="5">
                  <c:v>0.032800</c:v>
                </c:pt>
                <c:pt idx="6">
                  <c:v>0.031900</c:v>
                </c:pt>
                <c:pt idx="7">
                  <c:v>0.017400</c:v>
                </c:pt>
                <c:pt idx="8">
                  <c:v>0.007960</c:v>
                </c:pt>
                <c:pt idx="9">
                  <c:v>-0.007980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000" u="none">
                    <a:solidFill>
                      <a:srgbClr val="004785"/>
                    </a:solidFill>
                    <a:latin typeface="Arial"/>
                  </a:defRPr>
                </a:pPr>
                <a:r>
                  <a:rPr b="0" i="0" strike="noStrike" sz="3000" u="none">
                    <a:solidFill>
                      <a:srgbClr val="004785"/>
                    </a:solidFill>
                    <a:latin typeface="Arial"/>
                  </a:rPr>
                  <a:t>Percentage of citations used in a patent that comes from a firm's own patents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000" u="none">
                    <a:solidFill>
                      <a:srgbClr val="004785"/>
                    </a:solidFill>
                    <a:latin typeface="Arial"/>
                  </a:defRPr>
                </a:pPr>
                <a:r>
                  <a:rPr b="0" i="0" strike="noStrike" sz="3000" u="none">
                    <a:solidFill>
                      <a:srgbClr val="004785"/>
                    </a:solidFill>
                    <a:latin typeface="Arial"/>
                  </a:rPr>
                  <a:t>percentate change in patent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000" u="none">
                <a:solidFill>
                  <a:srgbClr val="004785"/>
                </a:solidFill>
                <a:latin typeface="Arial"/>
              </a:defRPr>
            </a:pPr>
          </a:p>
        </c:txPr>
        <c:crossAx val="2094734552"/>
        <c:crosses val="autoZero"/>
        <c:crossBetween val="between"/>
        <c:majorUnit val="0.0125"/>
        <c:minorUnit val="0.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Productivity effect from AI and dispersion</a:t>
            </a:r>
          </a:p>
        </c:rich>
      </c:tx>
      <c:layout>
        <c:manualLayout>
          <c:xMode val="edge"/>
          <c:yMode val="edge"/>
          <c:x val="0.203458"/>
          <c:y val="0"/>
          <c:w val="0.593084"/>
          <c:h val="0.106114"/>
        </c:manualLayout>
      </c:layout>
      <c:overlay val="1"/>
      <c:spPr>
        <a:noFill/>
        <a:effectLst/>
      </c:spPr>
    </c:title>
    <c:autoTitleDeleted val="1"/>
    <c:plotArea>
      <c:layout>
        <c:manualLayout>
          <c:layoutTarget val="inner"/>
          <c:xMode val="edge"/>
          <c:yMode val="edge"/>
          <c:x val="0.10493"/>
          <c:y val="0.106114"/>
          <c:w val="0.89007"/>
          <c:h val="0.747823"/>
        </c:manualLayout>
      </c:layout>
      <c:barChart>
        <c:barDir val="col"/>
        <c:grouping val="clustered"/>
        <c:varyColors val="0"/>
        <c:ser>
          <c:idx val="0"/>
          <c:order val="0"/>
          <c:tx>
            <c:strRef>
              <c:f>Sheet1!$A$2</c:f>
              <c:strCache>
                <c:ptCount val="1"/>
                <c:pt idx="0">
                  <c:v>AI &amp; data dispersion</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1"/>
                <c:pt idx="0">
                  <c:v>-0.004000</c:v>
                </c:pt>
              </c:numLit>
            </c:plus>
            <c:minus>
              <c:numLit>
                <c:ptCount val="1"/>
                <c:pt idx="0">
                  <c:v>-0.004000</c:v>
                </c:pt>
              </c:numLit>
            </c:minus>
            <c:val val="0"/>
            <c:spPr>
              <a:noFill/>
              <a:ln w="9525" cap="flat">
                <a:solidFill>
                  <a:srgbClr val="595959"/>
                </a:solidFill>
                <a:prstDash val="solid"/>
                <a:round/>
              </a:ln>
              <a:effectLst/>
            </c:spPr>
          </c:errBars>
          <c:cat>
            <c:strRef>
              <c:f>Sheet1!$B$1:$D$1</c:f>
              <c:strCache>
                <c:ptCount val="3"/>
                <c:pt idx="0">
                  <c:v>AI* dispersion in all years</c:v>
                </c:pt>
                <c:pt idx="1">
                  <c:v>1988-2007</c:v>
                </c:pt>
                <c:pt idx="2">
                  <c:v>2008-2013</c:v>
                </c:pt>
              </c:strCache>
            </c:strRef>
          </c:cat>
          <c:val>
            <c:numRef>
              <c:f>Sheet1!$B$2:$D$2</c:f>
              <c:numCache>
                <c:ptCount val="3"/>
                <c:pt idx="0">
                  <c:v>0.022400</c:v>
                </c:pt>
                <c:pt idx="1">
                  <c:v>0.018600</c:v>
                </c:pt>
                <c:pt idx="2">
                  <c:v>0.030200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Invested in AI and have decentralized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6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change  in productivity</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600" u="none">
                <a:solidFill>
                  <a:srgbClr val="004785"/>
                </a:solidFill>
                <a:latin typeface="Arial"/>
              </a:defRPr>
            </a:pPr>
          </a:p>
        </c:txPr>
        <c:crossAx val="2094734552"/>
        <c:crosses val="autoZero"/>
        <c:crossBetween val="between"/>
        <c:majorUnit val="0.008"/>
        <c:minorUnit val="0.004"/>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AI skills in inventors vs. non-inventors</a:t>
            </a:r>
          </a:p>
        </c:rich>
      </c:tx>
      <c:layout>
        <c:manualLayout>
          <c:xMode val="edge"/>
          <c:yMode val="edge"/>
          <c:x val="0.223224"/>
          <c:y val="0"/>
          <c:w val="0.553551"/>
          <c:h val="0.109086"/>
        </c:manualLayout>
      </c:layout>
      <c:overlay val="1"/>
      <c:spPr>
        <a:noFill/>
        <a:effectLst/>
      </c:spPr>
    </c:title>
    <c:autoTitleDeleted val="1"/>
    <c:plotArea>
      <c:layout>
        <c:manualLayout>
          <c:layoutTarget val="inner"/>
          <c:xMode val="edge"/>
          <c:yMode val="edge"/>
          <c:x val="0.131315"/>
          <c:y val="0.109086"/>
          <c:w val="0.863685"/>
          <c:h val="0.72685"/>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2"/>
                <c:pt idx="0">
                  <c:v>0.022900</c:v>
                </c:pt>
                <c:pt idx="1">
                  <c:v>0.003620</c:v>
                </c:pt>
              </c:numLit>
            </c:plus>
            <c:minus>
              <c:numLit>
                <c:ptCount val="2"/>
                <c:pt idx="0">
                  <c:v>0.022900</c:v>
                </c:pt>
                <c:pt idx="1">
                  <c:v>0.003620</c:v>
                </c:pt>
              </c:numLit>
            </c:minus>
            <c:val val="0"/>
            <c:spPr>
              <a:noFill/>
              <a:ln w="9525" cap="flat">
                <a:solidFill>
                  <a:srgbClr val="595959"/>
                </a:solidFill>
                <a:prstDash val="solid"/>
                <a:round/>
              </a:ln>
              <a:effectLst/>
            </c:spPr>
          </c:errBars>
          <c:cat>
            <c:strRef>
              <c:f>Sheet1!$B$1:$C$1</c:f>
              <c:strCache>
                <c:ptCount val="2"/>
                <c:pt idx="0">
                  <c:v>inventor with AI skills</c:v>
                </c:pt>
                <c:pt idx="1">
                  <c:v>non-inventor with AI skills</c:v>
                </c:pt>
              </c:strCache>
            </c:strRef>
          </c:cat>
          <c:val>
            <c:numRef>
              <c:f>Sheet1!$B$2:$C$2</c:f>
              <c:numCache>
                <c:ptCount val="2"/>
                <c:pt idx="0">
                  <c:v>0.020800</c:v>
                </c:pt>
                <c:pt idx="1">
                  <c:v>0.017900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4400" u="none">
                    <a:solidFill>
                      <a:srgbClr val="004785"/>
                    </a:solidFill>
                    <a:latin typeface="Arial"/>
                  </a:defRPr>
                </a:pPr>
                <a:r>
                  <a:rPr b="0" i="0" strike="noStrike" sz="4400" u="none">
                    <a:solidFill>
                      <a:srgbClr val="004785"/>
                    </a:solidFill>
                    <a:latin typeface="Arial"/>
                  </a:rPr>
                  <a:t>AI skills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3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000" u="none">
                    <a:solidFill>
                      <a:srgbClr val="004785"/>
                    </a:solidFill>
                    <a:latin typeface="Arial"/>
                  </a:defRPr>
                </a:pPr>
                <a:r>
                  <a:rPr b="0" i="0" strike="noStrike" sz="3000" u="none">
                    <a:solidFill>
                      <a:srgbClr val="004785"/>
                    </a:solidFill>
                    <a:latin typeface="Arial"/>
                  </a:rPr>
                  <a:t>% change in productivity</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15625"/>
        <c:minorUnit val="0.0078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800" u="none">
                <a:solidFill>
                  <a:srgbClr val="06AAFC"/>
                </a:solidFill>
                <a:latin typeface="Arial"/>
              </a:defRPr>
            </a:pPr>
            <a:r>
              <a:rPr b="0" i="0" strike="noStrike" sz="4800" u="none">
                <a:solidFill>
                  <a:srgbClr val="06AAFC"/>
                </a:solidFill>
                <a:latin typeface="Arial"/>
              </a:rPr>
              <a:t>Propensity to invest in robot based on firm priorities</a:t>
            </a:r>
          </a:p>
        </c:rich>
      </c:tx>
      <c:layout>
        <c:manualLayout>
          <c:xMode val="edge"/>
          <c:yMode val="edge"/>
          <c:x val="0.101497"/>
          <c:y val="0"/>
          <c:w val="0.797006"/>
          <c:h val="0.153107"/>
        </c:manualLayout>
      </c:layout>
      <c:overlay val="1"/>
      <c:spPr>
        <a:noFill/>
        <a:effectLst/>
      </c:spPr>
    </c:title>
    <c:autoTitleDeleted val="1"/>
    <c:plotArea>
      <c:layout>
        <c:manualLayout>
          <c:layoutTarget val="inner"/>
          <c:xMode val="edge"/>
          <c:yMode val="edge"/>
          <c:x val="0.122725"/>
          <c:y val="0.153107"/>
          <c:w val="0.872275"/>
          <c:h val="0.732656"/>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Calibri"/>
                  </a:defRPr>
                </a:pPr>
              </a:p>
            </c:txPr>
            <c:dLblPos val="outEnd"/>
            <c:showLegendKey val="0"/>
            <c:showVal val="0"/>
            <c:showCatName val="0"/>
            <c:showSerName val="0"/>
            <c:showPercent val="0"/>
            <c:showBubbleSize val="0"/>
            <c:showLeaderLines val="0"/>
          </c:dLbls>
          <c:errBars>
            <c:errBarType val="both"/>
            <c:errValType val="cust"/>
            <c:noEndCap val="0"/>
            <c:plus>
              <c:numLit>
                <c:ptCount val="2"/>
                <c:pt idx="0">
                  <c:v>0.023000</c:v>
                </c:pt>
                <c:pt idx="1">
                  <c:v>0.025000</c:v>
                </c:pt>
              </c:numLit>
            </c:plus>
            <c:minus>
              <c:numLit>
                <c:ptCount val="2"/>
                <c:pt idx="0">
                  <c:v>0.023000</c:v>
                </c:pt>
                <c:pt idx="1">
                  <c:v>0.025000</c:v>
                </c:pt>
              </c:numLit>
            </c:minus>
            <c:val val="0"/>
            <c:spPr>
              <a:noFill/>
              <a:ln w="9525" cap="flat">
                <a:solidFill>
                  <a:srgbClr val="595959"/>
                </a:solidFill>
                <a:prstDash val="solid"/>
                <a:round/>
              </a:ln>
              <a:effectLst/>
            </c:spPr>
          </c:errBars>
          <c:cat>
            <c:strRef>
              <c:f>Sheet1!$B$1:$C$1</c:f>
              <c:strCache>
                <c:ptCount val="2"/>
                <c:pt idx="0">
                  <c:v>Reducing labor cost</c:v>
                </c:pt>
                <c:pt idx="1">
                  <c:v>Improving product/service quality</c:v>
                </c:pt>
              </c:strCache>
            </c:strRef>
          </c:cat>
          <c:val>
            <c:numRef>
              <c:f>Sheet1!$B$2:$C$2</c:f>
              <c:numCache>
                <c:ptCount val="2"/>
                <c:pt idx="0">
                  <c:v>-0.001000</c:v>
                </c:pt>
                <c:pt idx="1">
                  <c:v>0.059000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4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000" u="none">
                    <a:solidFill>
                      <a:srgbClr val="004785"/>
                    </a:solidFill>
                    <a:latin typeface="Arial"/>
                  </a:defRPr>
                </a:pPr>
                <a:r>
                  <a:rPr b="0" i="0" strike="noStrike" sz="4000" u="none">
                    <a:solidFill>
                      <a:srgbClr val="004785"/>
                    </a:solidFill>
                    <a:latin typeface="Arial"/>
                  </a:rPr>
                  <a:t>Likelihood to adopt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3375"/>
        <c:minorUnit val="0.01687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Productivity</a:t>
            </a:r>
          </a:p>
        </c:rich>
      </c:tx>
      <c:layout>
        <c:manualLayout>
          <c:xMode val="edge"/>
          <c:yMode val="edge"/>
          <c:x val="0.395728"/>
          <c:y val="0"/>
          <c:w val="0.208545"/>
          <c:h val="0.11051"/>
        </c:manualLayout>
      </c:layout>
      <c:overlay val="1"/>
      <c:spPr>
        <a:noFill/>
        <a:effectLst/>
      </c:spPr>
    </c:title>
    <c:autoTitleDeleted val="1"/>
    <c:plotArea>
      <c:layout>
        <c:manualLayout>
          <c:layoutTarget val="inner"/>
          <c:xMode val="edge"/>
          <c:yMode val="edge"/>
          <c:x val="0.16244"/>
          <c:y val="0.11051"/>
          <c:w val="0.83256"/>
          <c:h val="0.803511"/>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Calibri"/>
                  </a:defRPr>
                </a:pPr>
              </a:p>
            </c:txPr>
            <c:dLblPos val="outEnd"/>
            <c:showLegendKey val="0"/>
            <c:showVal val="0"/>
            <c:showCatName val="0"/>
            <c:showSerName val="0"/>
            <c:showPercent val="0"/>
            <c:showBubbleSize val="0"/>
            <c:showLeaderLines val="0"/>
          </c:dLbls>
          <c:errBars>
            <c:errBarType val="both"/>
            <c:errValType val="cust"/>
            <c:noEndCap val="0"/>
            <c:plus>
              <c:numLit>
                <c:ptCount val="2"/>
                <c:pt idx="0">
                  <c:v>0.031000</c:v>
                </c:pt>
                <c:pt idx="1">
                  <c:v>0.067000</c:v>
                </c:pt>
              </c:numLit>
            </c:plus>
            <c:minus>
              <c:numLit>
                <c:ptCount val="2"/>
                <c:pt idx="0">
                  <c:v>0.031000</c:v>
                </c:pt>
                <c:pt idx="1">
                  <c:v>0.067000</c:v>
                </c:pt>
              </c:numLit>
            </c:minus>
            <c:val val="0"/>
            <c:spPr>
              <a:noFill/>
              <a:ln w="9525" cap="flat">
                <a:solidFill>
                  <a:srgbClr val="595959"/>
                </a:solidFill>
                <a:prstDash val="solid"/>
                <a:round/>
              </a:ln>
              <a:effectLst/>
            </c:spPr>
          </c:errBars>
          <c:cat>
            <c:strRef>
              <c:f>Sheet1!$B$1:$C$1</c:f>
              <c:strCache>
                <c:ptCount val="2"/>
                <c:pt idx="0">
                  <c:v>Process innovation X AI</c:v>
                </c:pt>
                <c:pt idx="1">
                  <c:v>Product innovation X AI</c:v>
                </c:pt>
              </c:strCache>
            </c:strRef>
          </c:cat>
          <c:val>
            <c:numRef>
              <c:f>Sheet1!$B$2:$C$2</c:f>
              <c:numCache>
                <c:ptCount val="2"/>
                <c:pt idx="0">
                  <c:v>0.073100</c:v>
                </c:pt>
                <c:pt idx="1">
                  <c:v>-0.015600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6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400" u="none">
                    <a:solidFill>
                      <a:srgbClr val="004785"/>
                    </a:solidFill>
                    <a:latin typeface="Arial"/>
                  </a:defRPr>
                </a:pPr>
                <a:r>
                  <a:rPr b="0" i="0" strike="noStrike" sz="4400" u="none">
                    <a:solidFill>
                      <a:srgbClr val="004785"/>
                    </a:solidFill>
                    <a:latin typeface="Arial"/>
                  </a:rPr>
                  <a:t>% change in productivity</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600" u="none">
                <a:solidFill>
                  <a:srgbClr val="004785"/>
                </a:solidFill>
                <a:latin typeface="Arial"/>
              </a:defRPr>
            </a:pPr>
          </a:p>
        </c:txPr>
        <c:crossAx val="2094734552"/>
        <c:crosses val="autoZero"/>
        <c:crossBetween val="between"/>
        <c:majorUnit val="0.0525"/>
        <c:minorUnit val="0.02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800" u="none">
                <a:solidFill>
                  <a:srgbClr val="004785"/>
                </a:solidFill>
                <a:latin typeface="Arial"/>
              </a:defRPr>
            </a:pPr>
            <a:r>
              <a:rPr b="0" i="0" strike="noStrike" sz="4800" u="none">
                <a:solidFill>
                  <a:srgbClr val="004785"/>
                </a:solidFill>
                <a:latin typeface="Arial"/>
              </a:rPr>
              <a:t>The effect of robot adoption on employment types</a:t>
            </a:r>
          </a:p>
        </c:rich>
      </c:tx>
      <c:layout>
        <c:manualLayout>
          <c:xMode val="edge"/>
          <c:yMode val="edge"/>
          <c:x val="0.0687722"/>
          <c:y val="0"/>
          <c:w val="0.862456"/>
          <c:h val="0.133113"/>
        </c:manualLayout>
      </c:layout>
      <c:overlay val="1"/>
      <c:spPr>
        <a:noFill/>
        <a:effectLst/>
      </c:spPr>
    </c:title>
    <c:autoTitleDeleted val="1"/>
    <c:plotArea>
      <c:layout>
        <c:manualLayout>
          <c:layoutTarget val="inner"/>
          <c:xMode val="edge"/>
          <c:yMode val="edge"/>
          <c:x val="0.134803"/>
          <c:y val="0.133113"/>
          <c:w val="0.860197"/>
          <c:h val="0.77045"/>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4"/>
                <c:pt idx="0">
                  <c:v>0.004000</c:v>
                </c:pt>
                <c:pt idx="1">
                  <c:v>0.007000</c:v>
                </c:pt>
                <c:pt idx="2">
                  <c:v>0.014000</c:v>
                </c:pt>
                <c:pt idx="3">
                  <c:v>0.021000</c:v>
                </c:pt>
              </c:numLit>
            </c:plus>
            <c:minus>
              <c:numLit>
                <c:ptCount val="4"/>
                <c:pt idx="0">
                  <c:v>0.004000</c:v>
                </c:pt>
                <c:pt idx="1">
                  <c:v>0.007000</c:v>
                </c:pt>
                <c:pt idx="2">
                  <c:v>0.014000</c:v>
                </c:pt>
                <c:pt idx="3">
                  <c:v>0.021000</c:v>
                </c:pt>
              </c:numLit>
            </c:minus>
            <c:val val="0"/>
            <c:spPr>
              <a:noFill/>
              <a:ln w="9525" cap="flat">
                <a:solidFill>
                  <a:srgbClr val="595959"/>
                </a:solidFill>
                <a:prstDash val="solid"/>
                <a:round/>
              </a:ln>
              <a:effectLst/>
            </c:spPr>
          </c:errBars>
          <c:cat>
            <c:strRef>
              <c:f>Sheet1!$B$1:$E$1</c:f>
              <c:strCache>
                <c:ptCount val="4"/>
                <c:pt idx="0">
                  <c:v>total emp</c:v>
                </c:pt>
                <c:pt idx="1">
                  <c:v>high skill</c:v>
                </c:pt>
                <c:pt idx="2">
                  <c:v>mid skill</c:v>
                </c:pt>
                <c:pt idx="3">
                  <c:v>low skill</c:v>
                </c:pt>
              </c:strCache>
            </c:strRef>
          </c:cat>
          <c:val>
            <c:numRef>
              <c:f>Sheet1!$B$2:$E$2</c:f>
              <c:numCache>
                <c:ptCount val="4"/>
                <c:pt idx="0">
                  <c:v>0.015000</c:v>
                </c:pt>
                <c:pt idx="1">
                  <c:v>0.016000</c:v>
                </c:pt>
                <c:pt idx="2">
                  <c:v>-0.086000</c:v>
                </c:pt>
                <c:pt idx="3">
                  <c:v>0.061000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6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change in employees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5"/>
        <c:minorUnit val="0.0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800" u="none">
                <a:solidFill>
                  <a:srgbClr val="004785"/>
                </a:solidFill>
                <a:latin typeface="Arial"/>
              </a:defRPr>
            </a:pPr>
            <a:r>
              <a:rPr b="0" i="0" strike="noStrike" sz="4800" u="none">
                <a:solidFill>
                  <a:srgbClr val="004785"/>
                </a:solidFill>
                <a:latin typeface="Arial"/>
              </a:rPr>
              <a:t>Robot adoption on firm practices</a:t>
            </a:r>
          </a:p>
        </c:rich>
      </c:tx>
      <c:layout>
        <c:manualLayout>
          <c:xMode val="edge"/>
          <c:yMode val="edge"/>
          <c:x val="0.24591"/>
          <c:y val="0"/>
          <c:w val="0.50818"/>
          <c:h val="0.129946"/>
        </c:manualLayout>
      </c:layout>
      <c:overlay val="1"/>
      <c:spPr>
        <a:noFill/>
        <a:effectLst/>
      </c:spPr>
    </c:title>
    <c:autoTitleDeleted val="1"/>
    <c:plotArea>
      <c:layout>
        <c:manualLayout>
          <c:layoutTarget val="inner"/>
          <c:xMode val="edge"/>
          <c:yMode val="edge"/>
          <c:x val="0.116216"/>
          <c:y val="0.129946"/>
          <c:w val="0.878784"/>
          <c:h val="0.689617"/>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3"/>
                <c:pt idx="0">
                  <c:v>0.132000</c:v>
                </c:pt>
                <c:pt idx="1">
                  <c:v>0.066000</c:v>
                </c:pt>
                <c:pt idx="2">
                  <c:v>0.006000</c:v>
                </c:pt>
              </c:numLit>
            </c:plus>
            <c:minus>
              <c:numLit>
                <c:ptCount val="3"/>
                <c:pt idx="0">
                  <c:v>0.132000</c:v>
                </c:pt>
                <c:pt idx="1">
                  <c:v>0.066000</c:v>
                </c:pt>
                <c:pt idx="2">
                  <c:v>0.006000</c:v>
                </c:pt>
              </c:numLit>
            </c:minus>
            <c:val val="0"/>
            <c:spPr>
              <a:noFill/>
              <a:ln w="9525" cap="flat">
                <a:solidFill>
                  <a:srgbClr val="595959"/>
                </a:solidFill>
                <a:prstDash val="solid"/>
                <a:round/>
              </a:ln>
              <a:effectLst/>
            </c:spPr>
          </c:errBars>
          <c:cat>
            <c:strRef>
              <c:f>Sheet1!$B$1:$D$1</c:f>
              <c:strCache>
                <c:ptCount val="3"/>
                <c:pt idx="0">
                  <c:v>span of control</c:v>
                </c:pt>
                <c:pt idx="1">
                  <c:v>work unpredictability</c:v>
                </c:pt>
                <c:pt idx="2">
                  <c:v>individual performance pay</c:v>
                </c:pt>
              </c:strCache>
            </c:strRef>
          </c:cat>
          <c:val>
            <c:numRef>
              <c:f>Sheet1!$B$2:$D$2</c:f>
              <c:numCache>
                <c:ptCount val="3"/>
                <c:pt idx="0">
                  <c:v>0.342000</c:v>
                </c:pt>
                <c:pt idx="1">
                  <c:v>0.158000</c:v>
                </c:pt>
                <c:pt idx="2">
                  <c:v>0.046000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4000" u="none">
                    <a:solidFill>
                      <a:srgbClr val="004785"/>
                    </a:solidFill>
                    <a:latin typeface="Arial"/>
                  </a:defRPr>
                </a:pPr>
                <a:r>
                  <a:rPr b="0" i="0" strike="noStrike" sz="4000" u="none">
                    <a:solidFill>
                      <a:srgbClr val="004785"/>
                    </a:solidFill>
                    <a:latin typeface="Arial"/>
                  </a:rPr>
                  <a:t>Firm practices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34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000" u="none">
                    <a:solidFill>
                      <a:srgbClr val="004785"/>
                    </a:solidFill>
                    <a:latin typeface="Arial"/>
                  </a:defRPr>
                </a:pPr>
                <a:r>
                  <a:rPr b="0" i="0" strike="noStrike" sz="4000" u="none">
                    <a:solidFill>
                      <a:srgbClr val="004785"/>
                    </a:solidFill>
                    <a:latin typeface="Arial"/>
                  </a:rPr>
                  <a:t>% change in use </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125"/>
        <c:minorUnit val="0.06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6AAFC"/>
                </a:solidFill>
                <a:latin typeface="Arial"/>
              </a:defRPr>
            </a:pPr>
            <a:r>
              <a:rPr b="0" i="0" strike="noStrike" sz="4000" u="none">
                <a:solidFill>
                  <a:srgbClr val="06AAFC"/>
                </a:solidFill>
                <a:latin typeface="Arial"/>
              </a:rPr>
              <a:t>Decision rights for training decisions</a:t>
            </a:r>
          </a:p>
        </c:rich>
      </c:tx>
      <c:layout>
        <c:manualLayout>
          <c:xMode val="edge"/>
          <c:yMode val="edge"/>
          <c:x val="0.102687"/>
          <c:y val="0"/>
          <c:w val="0.794626"/>
          <c:h val="0.114529"/>
        </c:manualLayout>
      </c:layout>
      <c:overlay val="1"/>
      <c:spPr>
        <a:noFill/>
        <a:effectLst/>
      </c:spPr>
    </c:title>
    <c:autoTitleDeleted val="1"/>
    <c:plotArea>
      <c:layout>
        <c:manualLayout>
          <c:layoutTarget val="inner"/>
          <c:xMode val="edge"/>
          <c:yMode val="edge"/>
          <c:x val="0.20496"/>
          <c:y val="0.114529"/>
          <c:w val="0.79004"/>
          <c:h val="0.800894"/>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3"/>
                <c:pt idx="0">
                  <c:v>0.011000</c:v>
                </c:pt>
                <c:pt idx="1">
                  <c:v>0.011000</c:v>
                </c:pt>
                <c:pt idx="2">
                  <c:v>0.003000</c:v>
                </c:pt>
              </c:numLit>
            </c:plus>
            <c:minus>
              <c:numLit>
                <c:ptCount val="3"/>
                <c:pt idx="0">
                  <c:v>0.011000</c:v>
                </c:pt>
                <c:pt idx="1">
                  <c:v>0.011000</c:v>
                </c:pt>
                <c:pt idx="2">
                  <c:v>0.003000</c:v>
                </c:pt>
              </c:numLit>
            </c:minus>
            <c:val val="0"/>
            <c:spPr>
              <a:noFill/>
              <a:ln w="9525" cap="flat">
                <a:solidFill>
                  <a:srgbClr val="595959"/>
                </a:solidFill>
                <a:prstDash val="solid"/>
                <a:round/>
              </a:ln>
              <a:effectLst/>
            </c:spPr>
          </c:errBars>
          <c:cat>
            <c:strRef>
              <c:f>Sheet1!$B$1:$D$1</c:f>
              <c:strCache>
                <c:ptCount val="3"/>
                <c:pt idx="0">
                  <c:v>non-mgr</c:v>
                </c:pt>
                <c:pt idx="1">
                  <c:v>mgr</c:v>
                </c:pt>
                <c:pt idx="2">
                  <c:v>owner</c:v>
                </c:pt>
              </c:strCache>
            </c:strRef>
          </c:cat>
          <c:val>
            <c:numRef>
              <c:f>Sheet1!$B$2:$D$2</c:f>
              <c:numCache>
                <c:ptCount val="3"/>
                <c:pt idx="0">
                  <c:v>0.074000</c:v>
                </c:pt>
                <c:pt idx="1">
                  <c:v>-0.077000</c:v>
                </c:pt>
                <c:pt idx="2">
                  <c:v>0.004000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change for making the decision</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45"/>
        <c:minorUnit val="0.02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06AAFC"/>
                </a:solidFill>
                <a:latin typeface="Arial"/>
              </a:defRPr>
            </a:pPr>
            <a:r>
              <a:rPr b="0" i="0" strike="noStrike" sz="4000" u="none">
                <a:solidFill>
                  <a:srgbClr val="06AAFC"/>
                </a:solidFill>
                <a:latin typeface="Arial"/>
              </a:rPr>
              <a:t>Decision rights for choice of production tech</a:t>
            </a:r>
          </a:p>
        </c:rich>
      </c:tx>
      <c:layout>
        <c:manualLayout>
          <c:xMode val="edge"/>
          <c:yMode val="edge"/>
          <c:x val="0.083715"/>
          <c:y val="0"/>
          <c:w val="0.83257"/>
          <c:h val="0.114495"/>
        </c:manualLayout>
      </c:layout>
      <c:overlay val="1"/>
      <c:spPr>
        <a:noFill/>
        <a:effectLst/>
      </c:spPr>
    </c:title>
    <c:autoTitleDeleted val="1"/>
    <c:plotArea>
      <c:layout>
        <c:manualLayout>
          <c:layoutTarget val="inner"/>
          <c:xMode val="edge"/>
          <c:yMode val="edge"/>
          <c:x val="0.1593"/>
          <c:y val="0.114495"/>
          <c:w val="0.8357"/>
          <c:h val="0.800949"/>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3"/>
                <c:pt idx="0">
                  <c:v>0.000000</c:v>
                </c:pt>
                <c:pt idx="1">
                  <c:v>0.015000</c:v>
                </c:pt>
                <c:pt idx="2">
                  <c:v>0.013000</c:v>
                </c:pt>
              </c:numLit>
            </c:plus>
            <c:minus>
              <c:numLit>
                <c:ptCount val="3"/>
                <c:pt idx="0">
                  <c:v>0.000000</c:v>
                </c:pt>
                <c:pt idx="1">
                  <c:v>0.015000</c:v>
                </c:pt>
                <c:pt idx="2">
                  <c:v>0.013000</c:v>
                </c:pt>
              </c:numLit>
            </c:minus>
            <c:val val="0"/>
            <c:spPr>
              <a:noFill/>
              <a:ln w="9525" cap="flat">
                <a:solidFill>
                  <a:srgbClr val="595959"/>
                </a:solidFill>
                <a:prstDash val="solid"/>
                <a:round/>
              </a:ln>
              <a:effectLst/>
            </c:spPr>
          </c:errBars>
          <c:cat>
            <c:strRef>
              <c:f>Sheet1!$B$1:$D$1</c:f>
              <c:strCache>
                <c:ptCount val="3"/>
                <c:pt idx="0">
                  <c:v>non-mgr</c:v>
                </c:pt>
                <c:pt idx="1">
                  <c:v>mgr</c:v>
                </c:pt>
                <c:pt idx="2">
                  <c:v>owner</c:v>
                </c:pt>
              </c:strCache>
            </c:strRef>
          </c:cat>
          <c:val>
            <c:numRef>
              <c:f>Sheet1!$B$2:$D$2</c:f>
              <c:numCache>
                <c:ptCount val="3"/>
                <c:pt idx="0">
                  <c:v>0.000000</c:v>
                </c:pt>
                <c:pt idx="1">
                  <c:v>-0.069000</c:v>
                </c:pt>
                <c:pt idx="2">
                  <c:v>0.075000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change for making the decision</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45"/>
        <c:minorUnit val="0.02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800" u="none">
                <a:solidFill>
                  <a:srgbClr val="004785"/>
                </a:solidFill>
                <a:latin typeface="Arial"/>
              </a:defRPr>
            </a:pPr>
            <a:r>
              <a:rPr b="0" i="0" strike="noStrike" sz="4800" u="none">
                <a:solidFill>
                  <a:srgbClr val="004785"/>
                </a:solidFill>
                <a:latin typeface="Arial"/>
              </a:rPr>
              <a:t>AI's effect on drug innovation</a:t>
            </a:r>
          </a:p>
        </c:rich>
      </c:tx>
      <c:layout>
        <c:manualLayout>
          <c:xMode val="edge"/>
          <c:yMode val="edge"/>
          <c:x val="0.316804"/>
          <c:y val="0"/>
          <c:w val="0.366393"/>
          <c:h val="0.106074"/>
        </c:manualLayout>
      </c:layout>
      <c:overlay val="1"/>
      <c:spPr>
        <a:noFill/>
        <a:effectLst/>
      </c:spPr>
    </c:title>
    <c:autoTitleDeleted val="1"/>
    <c:plotArea>
      <c:layout>
        <c:manualLayout>
          <c:layoutTarget val="inner"/>
          <c:xMode val="edge"/>
          <c:yMode val="edge"/>
          <c:x val="0.0821585"/>
          <c:y val="0.106074"/>
          <c:w val="0.912842"/>
          <c:h val="0.832817"/>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5"/>
                <c:pt idx="0">
                  <c:v>0.001950</c:v>
                </c:pt>
                <c:pt idx="1">
                  <c:v>0.004260</c:v>
                </c:pt>
                <c:pt idx="2">
                  <c:v>0.002990</c:v>
                </c:pt>
                <c:pt idx="3">
                  <c:v>0.004050</c:v>
                </c:pt>
                <c:pt idx="4">
                  <c:v>0.001490</c:v>
                </c:pt>
              </c:numLit>
            </c:plus>
            <c:minus>
              <c:numLit>
                <c:ptCount val="5"/>
                <c:pt idx="0">
                  <c:v>0.001950</c:v>
                </c:pt>
                <c:pt idx="1">
                  <c:v>0.004260</c:v>
                </c:pt>
                <c:pt idx="2">
                  <c:v>0.002990</c:v>
                </c:pt>
                <c:pt idx="3">
                  <c:v>0.004050</c:v>
                </c:pt>
                <c:pt idx="4">
                  <c:v>0.001490</c:v>
                </c:pt>
              </c:numLit>
            </c:minus>
            <c:val val="0"/>
            <c:spPr>
              <a:noFill/>
              <a:ln w="9525" cap="flat">
                <a:solidFill>
                  <a:srgbClr val="595959"/>
                </a:solidFill>
                <a:prstDash val="solid"/>
                <a:round/>
              </a:ln>
              <a:effectLst/>
            </c:spPr>
          </c:errBars>
          <c:cat>
            <c:strRef>
              <c:f>Sheet1!$B$1:$F$1</c:f>
              <c:strCache>
                <c:ptCount val="5"/>
                <c:pt idx="0">
                  <c:v>no known mechanism</c:v>
                </c:pt>
                <c:pt idx="1">
                  <c:v>all drugs with known mechanism</c:v>
                </c:pt>
                <c:pt idx="2">
                  <c:v>incremental</c:v>
                </c:pt>
                <c:pt idx="3">
                  <c:v>medium novel</c:v>
                </c:pt>
                <c:pt idx="4">
                  <c:v>very novel</c:v>
                </c:pt>
              </c:strCache>
            </c:strRef>
          </c:cat>
          <c:val>
            <c:numRef>
              <c:f>Sheet1!$B$2:$F$2</c:f>
              <c:numCache>
                <c:ptCount val="5"/>
                <c:pt idx="0">
                  <c:v>0.003050</c:v>
                </c:pt>
                <c:pt idx="1">
                  <c:v>0.028000</c:v>
                </c:pt>
                <c:pt idx="2">
                  <c:v>0.004520</c:v>
                </c:pt>
                <c:pt idx="3">
                  <c:v>0.028100</c:v>
                </c:pt>
                <c:pt idx="4">
                  <c:v>0.001620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22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change in number of new drugs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1"/>
        <c:minorUnit val="0.00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800" u="none">
                <a:solidFill>
                  <a:srgbClr val="004785"/>
                </a:solidFill>
                <a:latin typeface="Arial"/>
              </a:defRPr>
            </a:pPr>
            <a:r>
              <a:rPr b="0" i="0" strike="noStrike" sz="4800" u="none">
                <a:solidFill>
                  <a:srgbClr val="004785"/>
                </a:solidFill>
                <a:latin typeface="Arial"/>
              </a:rPr>
              <a:t>Effect of AI capabilities on drug discovery</a:t>
            </a:r>
          </a:p>
        </c:rich>
      </c:tx>
      <c:layout>
        <c:manualLayout>
          <c:xMode val="edge"/>
          <c:yMode val="edge"/>
          <c:x val="0.138308"/>
          <c:y val="0"/>
          <c:w val="0.723384"/>
          <c:h val="0.11674"/>
        </c:manualLayout>
      </c:layout>
      <c:overlay val="1"/>
      <c:spPr>
        <a:noFill/>
        <a:effectLst/>
      </c:spPr>
    </c:title>
    <c:autoTitleDeleted val="1"/>
    <c:plotArea>
      <c:layout>
        <c:manualLayout>
          <c:layoutTarget val="inner"/>
          <c:xMode val="edge"/>
          <c:yMode val="edge"/>
          <c:x val="0.11412"/>
          <c:y val="0.11674"/>
          <c:w val="0.88088"/>
          <c:h val="0.728147"/>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Arial"/>
                  </a:defRPr>
                </a:pPr>
              </a:p>
            </c:txPr>
            <c:dLblPos val="outEnd"/>
            <c:showLegendKey val="0"/>
            <c:showVal val="0"/>
            <c:showCatName val="0"/>
            <c:showSerName val="0"/>
            <c:showPercent val="0"/>
            <c:showBubbleSize val="0"/>
            <c:showLeaderLines val="0"/>
          </c:dLbls>
          <c:errBars>
            <c:errBarType val="both"/>
            <c:errValType val="cust"/>
            <c:noEndCap val="0"/>
            <c:plus>
              <c:numLit>
                <c:ptCount val="3"/>
                <c:pt idx="0">
                  <c:v>0.006540</c:v>
                </c:pt>
                <c:pt idx="1">
                  <c:v>0.007560</c:v>
                </c:pt>
                <c:pt idx="2">
                  <c:v>0.007600</c:v>
                </c:pt>
              </c:numLit>
            </c:plus>
            <c:minus>
              <c:numLit>
                <c:ptCount val="3"/>
                <c:pt idx="0">
                  <c:v>0.006540</c:v>
                </c:pt>
                <c:pt idx="1">
                  <c:v>0.007560</c:v>
                </c:pt>
                <c:pt idx="2">
                  <c:v>0.007600</c:v>
                </c:pt>
              </c:numLit>
            </c:minus>
            <c:val val="0"/>
            <c:spPr>
              <a:noFill/>
              <a:ln w="9525" cap="flat">
                <a:solidFill>
                  <a:srgbClr val="595959"/>
                </a:solidFill>
                <a:prstDash val="solid"/>
                <a:round/>
              </a:ln>
              <a:effectLst/>
            </c:spPr>
          </c:errBars>
          <c:cat>
            <c:strRef>
              <c:f>Sheet1!$B$1:$D$1</c:f>
              <c:strCache>
                <c:ptCount val="3"/>
                <c:pt idx="0">
                  <c:v>AI patent</c:v>
                </c:pt>
                <c:pt idx="1">
                  <c:v>AI skills &amp; domain expertise</c:v>
                </c:pt>
                <c:pt idx="2">
                  <c:v>AI skills only</c:v>
                </c:pt>
              </c:strCache>
            </c:strRef>
          </c:cat>
          <c:val>
            <c:numRef>
              <c:f>Sheet1!$B$2:$D$2</c:f>
              <c:numCache>
                <c:ptCount val="3"/>
                <c:pt idx="0">
                  <c:v>0.033000</c:v>
                </c:pt>
                <c:pt idx="1">
                  <c:v>0.026900</c:v>
                </c:pt>
                <c:pt idx="2">
                  <c:v>0.012700</c:v>
                </c:pt>
              </c:numCache>
            </c:numRef>
          </c:val>
        </c:ser>
        <c:gapWidth val="15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Three types of AI capabilities</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3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 new drugs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1"/>
        <c:minorUnit val="0.00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Propensity to invest in AI/Analytics</a:t>
            </a:r>
          </a:p>
        </c:rich>
      </c:tx>
      <c:layout>
        <c:manualLayout>
          <c:xMode val="edge"/>
          <c:yMode val="edge"/>
          <c:x val="0.232165"/>
          <c:y val="0"/>
          <c:w val="0.535671"/>
          <c:h val="0.115443"/>
        </c:manualLayout>
      </c:layout>
      <c:overlay val="1"/>
      <c:spPr>
        <a:noFill/>
        <a:effectLst/>
      </c:spPr>
    </c:title>
    <c:autoTitleDeleted val="1"/>
    <c:plotArea>
      <c:layout>
        <c:manualLayout>
          <c:layoutTarget val="inner"/>
          <c:xMode val="edge"/>
          <c:yMode val="edge"/>
          <c:x val="0.14914"/>
          <c:y val="0.115443"/>
          <c:w val="0.84586"/>
          <c:h val="0.795297"/>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Calibri"/>
                  </a:defRPr>
                </a:pPr>
              </a:p>
            </c:txPr>
            <c:dLblPos val="outEnd"/>
            <c:showLegendKey val="0"/>
            <c:showVal val="0"/>
            <c:showCatName val="0"/>
            <c:showSerName val="0"/>
            <c:showPercent val="0"/>
            <c:showBubbleSize val="0"/>
            <c:showLeaderLines val="0"/>
          </c:dLbls>
          <c:errBars>
            <c:errBarType val="both"/>
            <c:errValType val="cust"/>
            <c:noEndCap val="0"/>
            <c:plus>
              <c:numLit>
                <c:ptCount val="2"/>
                <c:pt idx="0">
                  <c:v>0.331000</c:v>
                </c:pt>
                <c:pt idx="1">
                  <c:v>6.973000</c:v>
                </c:pt>
              </c:numLit>
            </c:plus>
            <c:minus>
              <c:numLit>
                <c:ptCount val="2"/>
                <c:pt idx="0">
                  <c:v>0.331000</c:v>
                </c:pt>
                <c:pt idx="1">
                  <c:v>6.973000</c:v>
                </c:pt>
              </c:numLit>
            </c:minus>
            <c:val val="0"/>
            <c:spPr>
              <a:noFill/>
              <a:ln w="9525" cap="flat">
                <a:solidFill>
                  <a:srgbClr val="595959"/>
                </a:solidFill>
                <a:prstDash val="solid"/>
                <a:round/>
              </a:ln>
              <a:effectLst/>
            </c:spPr>
          </c:errBars>
          <c:cat>
            <c:strRef>
              <c:f>Sheet1!$B$1:$C$1</c:f>
              <c:strCache>
                <c:ptCount val="2"/>
                <c:pt idx="0">
                  <c:v>Diverse combination</c:v>
                </c:pt>
                <c:pt idx="1">
                  <c:v>Novel tech</c:v>
                </c:pt>
              </c:strCache>
            </c:strRef>
          </c:cat>
          <c:val>
            <c:numRef>
              <c:f>Sheet1!$B$2:$C$2</c:f>
              <c:numCache>
                <c:ptCount val="2"/>
                <c:pt idx="0">
                  <c:v>0.815000</c:v>
                </c:pt>
                <c:pt idx="1">
                  <c:v>-3.945000</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6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000" u="none">
                    <a:solidFill>
                      <a:srgbClr val="004785"/>
                    </a:solidFill>
                    <a:latin typeface="Arial"/>
                  </a:defRPr>
                </a:pPr>
                <a:r>
                  <a:rPr b="0" i="0" strike="noStrike" sz="4000" u="none">
                    <a:solidFill>
                      <a:srgbClr val="004785"/>
                    </a:solidFill>
                    <a:latin typeface="Arial"/>
                  </a:rPr>
                  <a:t>% change in likelihood of investment</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600" u="none">
                <a:solidFill>
                  <a:srgbClr val="004785"/>
                </a:solidFill>
                <a:latin typeface="Arial"/>
              </a:defRPr>
            </a:pPr>
          </a:p>
        </c:txPr>
        <c:crossAx val="2094734552"/>
        <c:crosses val="autoZero"/>
        <c:crossBetween val="between"/>
        <c:majorUnit val="4.5"/>
        <c:minorUnit val="2.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Productivity Effects: Compare diverse combination vs. novel technology class</a:t>
            </a:r>
          </a:p>
        </c:rich>
      </c:tx>
      <c:layout>
        <c:manualLayout>
          <c:xMode val="edge"/>
          <c:yMode val="edge"/>
          <c:x val="0"/>
          <c:y val="0"/>
          <c:w val="1"/>
          <c:h val="0.17572"/>
        </c:manualLayout>
      </c:layout>
      <c:overlay val="1"/>
      <c:spPr>
        <a:noFill/>
        <a:effectLst/>
      </c:spPr>
    </c:title>
    <c:autoTitleDeleted val="1"/>
    <c:plotArea>
      <c:layout>
        <c:manualLayout>
          <c:layoutTarget val="inner"/>
          <c:xMode val="edge"/>
          <c:yMode val="edge"/>
          <c:x val="0.134397"/>
          <c:y val="0.17572"/>
          <c:w val="0.860603"/>
          <c:h val="0.747309"/>
        </c:manualLayout>
      </c:layout>
      <c:barChart>
        <c:barDir val="col"/>
        <c:grouping val="clustered"/>
        <c:varyColors val="0"/>
        <c:ser>
          <c:idx val="0"/>
          <c:order val="0"/>
          <c:tx>
            <c:strRef>
              <c:f>Sheet1!$A$2</c:f>
              <c:strCache>
                <c:ptCount val="1"/>
                <c:pt idx="0">
                  <c:v>Series1</c:v>
                </c:pt>
              </c:strCache>
            </c:strRef>
          </c:tx>
          <c:spPr>
            <a:solidFill>
              <a:srgbClr val="4F81BD"/>
            </a:solidFill>
            <a:ln w="12700" cap="flat">
              <a:noFill/>
              <a:miter lim="400000"/>
            </a:ln>
            <a:effectLst/>
          </c:spPr>
          <c:invertIfNegative val="0"/>
          <c:dLbls>
            <c:numFmt formatCode="0.####" sourceLinked="0"/>
            <c:txPr>
              <a:bodyPr/>
              <a:lstStyle/>
              <a:p>
                <a:pPr>
                  <a:defRPr b="0" i="0" strike="noStrike" sz="1000" u="none">
                    <a:solidFill>
                      <a:srgbClr val="000000"/>
                    </a:solidFill>
                    <a:latin typeface="Calibri"/>
                  </a:defRPr>
                </a:pPr>
              </a:p>
            </c:txPr>
            <c:dLblPos val="outEnd"/>
            <c:showLegendKey val="0"/>
            <c:showVal val="0"/>
            <c:showCatName val="0"/>
            <c:showSerName val="0"/>
            <c:showPercent val="0"/>
            <c:showBubbleSize val="0"/>
            <c:showLeaderLines val="0"/>
          </c:dLbls>
          <c:errBars>
            <c:errBarType val="both"/>
            <c:errValType val="cust"/>
            <c:noEndCap val="0"/>
            <c:plus>
              <c:numLit>
                <c:ptCount val="4"/>
                <c:pt idx="0">
                  <c:v>0.002380</c:v>
                </c:pt>
                <c:pt idx="1">
                  <c:v>0.002840</c:v>
                </c:pt>
                <c:pt idx="2">
                  <c:v>0.005210</c:v>
                </c:pt>
                <c:pt idx="3">
                  <c:v>0.003490</c:v>
                </c:pt>
              </c:numLit>
            </c:plus>
            <c:minus>
              <c:numLit>
                <c:ptCount val="4"/>
                <c:pt idx="0">
                  <c:v>0.002380</c:v>
                </c:pt>
                <c:pt idx="1">
                  <c:v>0.002840</c:v>
                </c:pt>
                <c:pt idx="2">
                  <c:v>0.005210</c:v>
                </c:pt>
                <c:pt idx="3">
                  <c:v>0.003490</c:v>
                </c:pt>
              </c:numLit>
            </c:minus>
            <c:val val="0"/>
            <c:spPr>
              <a:noFill/>
              <a:ln w="9525" cap="flat">
                <a:solidFill>
                  <a:srgbClr val="595959"/>
                </a:solidFill>
                <a:prstDash val="solid"/>
                <a:round/>
              </a:ln>
              <a:effectLst/>
            </c:spPr>
          </c:errBars>
          <c:cat>
            <c:strRef>
              <c:f>Sheet1!$B$1:$E$1</c:f>
              <c:strCache>
                <c:ptCount val="4"/>
                <c:pt idx="0">
                  <c:v>AI*diverse comb</c:v>
                </c:pt>
                <c:pt idx="1">
                  <c:v>AI*novel tech</c:v>
                </c:pt>
                <c:pt idx="2">
                  <c:v>IT*diverse comb</c:v>
                </c:pt>
                <c:pt idx="3">
                  <c:v>IT*novel tech</c:v>
                </c:pt>
              </c:strCache>
            </c:strRef>
          </c:cat>
          <c:val>
            <c:numRef>
              <c:f>Sheet1!$B$2:$E$2</c:f>
              <c:numCache>
                <c:ptCount val="4"/>
                <c:pt idx="0">
                  <c:v>0.011500</c:v>
                </c:pt>
                <c:pt idx="1">
                  <c:v>-0.002810</c:v>
                </c:pt>
                <c:pt idx="2">
                  <c:v>-0.005130</c:v>
                </c:pt>
                <c:pt idx="3">
                  <c:v>0.000087</c:v>
                </c:pt>
              </c:numCache>
            </c:numRef>
          </c:val>
        </c:ser>
        <c:gapWidth val="15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3000" u="none">
                <a:solidFill>
                  <a:srgbClr val="004785"/>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4000" u="none">
                    <a:solidFill>
                      <a:srgbClr val="004785"/>
                    </a:solidFill>
                    <a:latin typeface="Arial"/>
                  </a:defRPr>
                </a:pPr>
                <a:r>
                  <a:rPr b="0" i="0" strike="noStrike" sz="4000" u="none">
                    <a:solidFill>
                      <a:srgbClr val="004785"/>
                    </a:solidFill>
                    <a:latin typeface="Arial"/>
                  </a:rPr>
                  <a:t>% change in productivity</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3000" u="none">
                <a:solidFill>
                  <a:srgbClr val="004785"/>
                </a:solidFill>
                <a:latin typeface="Arial"/>
              </a:defRPr>
            </a:pPr>
          </a:p>
        </c:txPr>
        <c:crossAx val="2094734552"/>
        <c:crosses val="autoZero"/>
        <c:crossBetween val="between"/>
        <c:majorUnit val="0.007"/>
        <c:minorUnit val="0.003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00" u="none">
                <a:solidFill>
                  <a:srgbClr val="004785"/>
                </a:solidFill>
                <a:latin typeface="Arial"/>
              </a:defRPr>
            </a:pPr>
            <a:r>
              <a:rPr b="0" i="0" strike="noStrike" sz="4400" u="none">
                <a:solidFill>
                  <a:srgbClr val="004785"/>
                </a:solidFill>
                <a:latin typeface="Arial"/>
              </a:rPr>
              <a:t>The interaction effect of AI and decentralization on innovation outcomes
</a:t>
            </a:r>
          </a:p>
        </c:rich>
      </c:tx>
      <c:layout>
        <c:manualLayout>
          <c:xMode val="edge"/>
          <c:yMode val="edge"/>
          <c:x val="0"/>
          <c:y val="0"/>
          <c:w val="0.860696"/>
          <c:h val="0.218493"/>
        </c:manualLayout>
      </c:layout>
      <c:overlay val="1"/>
      <c:spPr>
        <a:noFill/>
        <a:effectLst/>
      </c:spPr>
    </c:title>
    <c:autoTitleDeleted val="1"/>
    <c:plotArea>
      <c:layout>
        <c:manualLayout>
          <c:layoutTarget val="inner"/>
          <c:xMode val="edge"/>
          <c:yMode val="edge"/>
          <c:x val="0.104185"/>
          <c:y val="0.218493"/>
          <c:w val="0.741916"/>
          <c:h val="0.646505"/>
        </c:manualLayout>
      </c:layout>
      <c:barChart>
        <c:barDir val="col"/>
        <c:grouping val="clustered"/>
        <c:varyColors val="0"/>
        <c:ser>
          <c:idx val="0"/>
          <c:order val="0"/>
          <c:tx>
            <c:v/>
          </c:tx>
          <c:spPr>
            <a:solidFill>
              <a:srgbClr val="4F81BD"/>
            </a:solidFill>
            <a:ln w="12700" cap="flat">
              <a:noFill/>
              <a:miter lim="400000"/>
            </a:ln>
            <a:effectLst/>
          </c:spPr>
          <c:invertIfNegative val="0"/>
          <c:dPt>
            <c:idx val="0"/>
            <c:spPr>
              <a:solidFill>
                <a:srgbClr val="4F81BD"/>
              </a:solidFill>
              <a:ln w="12700" cap="flat">
                <a:noFill/>
                <a:miter lim="400000"/>
              </a:ln>
              <a:effectLst/>
            </c:spPr>
          </c:dPt>
          <c:dPt>
            <c:idx val="1"/>
            <c:spPr>
              <a:solidFill>
                <a:srgbClr val="C0504D"/>
              </a:solidFill>
              <a:ln w="12700" cap="flat">
                <a:noFill/>
                <a:miter lim="400000"/>
              </a:ln>
              <a:effectLst/>
            </c:spPr>
          </c:dPt>
          <c:dPt>
            <c:idx val="2"/>
            <c:spPr>
              <a:solidFill>
                <a:srgbClr val="C0504D"/>
              </a:solidFill>
              <a:ln w="12700" cap="flat">
                <a:noFill/>
                <a:miter lim="400000"/>
              </a:ln>
              <a:effectLst/>
            </c:spPr>
          </c:dPt>
          <c:dPt>
            <c:idx val="3"/>
            <c:spPr>
              <a:solidFill>
                <a:srgbClr val="C0504D"/>
              </a:solidFill>
              <a:ln w="12700" cap="flat">
                <a:noFill/>
                <a:miter lim="400000"/>
              </a:ln>
              <a:effectLst/>
            </c:spPr>
          </c:dPt>
          <c:dPt>
            <c:idx val="4"/>
            <c:spPr>
              <a:solidFill>
                <a:srgbClr val="4F81BD"/>
              </a:solidFill>
              <a:ln w="12700" cap="flat">
                <a:noFill/>
                <a:miter lim="400000"/>
              </a:ln>
              <a:effectLst/>
            </c:spPr>
          </c:dPt>
          <c:dPt>
            <c:idx val="5"/>
            <c:spPr>
              <a:solidFill>
                <a:srgbClr val="4F81BD"/>
              </a:solidFill>
              <a:ln w="12700" cap="flat">
                <a:noFill/>
                <a:miter lim="400000"/>
              </a:ln>
              <a:effectLst/>
            </c:spPr>
          </c:dPt>
          <c:dLbls>
            <c:dLbl>
              <c:idx val="0"/>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1"/>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2"/>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3"/>
              <c:numFmt formatCode="0.####" sourceLinked="0"/>
              <c:txPr>
                <a:bodyPr/>
                <a:lstStyle/>
                <a:p>
                  <a:pPr>
                    <a:defRPr b="0" i="0" strike="noStrike" sz="2000" u="none">
                      <a:solidFill>
                        <a:srgbClr val="00396A"/>
                      </a:solidFill>
                      <a:latin typeface="Arial"/>
                    </a:defRPr>
                  </a:pPr>
                </a:p>
              </c:txPr>
              <c:dLblPos val="outEnd"/>
              <c:showLegendKey val="0"/>
              <c:showVal val="1"/>
              <c:showCatName val="0"/>
              <c:showSerName val="0"/>
              <c:showPercent val="0"/>
              <c:showBubbleSize val="0"/>
            </c:dLbl>
            <c:dLbl>
              <c:idx val="4"/>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dLbl>
              <c:idx val="5"/>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dLbl>
            <c:numFmt formatCode="0.####" sourceLinked="0"/>
            <c:txPr>
              <a:bodyPr/>
              <a:lstStyle/>
              <a:p>
                <a:pPr>
                  <a:defRPr b="0" i="0" strike="noStrike" sz="2000" u="none">
                    <a:solidFill>
                      <a:srgbClr val="004785"/>
                    </a:solidFill>
                    <a:latin typeface="Arial"/>
                  </a:defRPr>
                </a:pPr>
              </a:p>
            </c:txPr>
            <c:dLblPos val="outEnd"/>
            <c:showLegendKey val="0"/>
            <c:showVal val="1"/>
            <c:showCatName val="0"/>
            <c:showSerName val="0"/>
            <c:showPercent val="0"/>
            <c:showBubbleSize val="0"/>
            <c:showLeaderLines val="0"/>
          </c:dLbls>
          <c:cat>
            <c:strLit>
              <c:ptCount val="6"/>
              <c:pt idx="0">
                <c:v>new-tech-global</c:v>
              </c:pt>
              <c:pt idx="1">
                <c:v>new-tech-local</c:v>
              </c:pt>
              <c:pt idx="2">
                <c:v>new-comb-global</c:v>
              </c:pt>
              <c:pt idx="3">
                <c:v>new-comb-local</c:v>
              </c:pt>
              <c:pt idx="4">
                <c:v>reuse-global</c:v>
              </c:pt>
              <c:pt idx="5">
                <c:v>reuse-local</c:v>
              </c:pt>
            </c:strLit>
          </c:cat>
          <c:val>
            <c:numLit>
              <c:ptCount val="6"/>
              <c:pt idx="0">
                <c:v>-0.000465</c:v>
              </c:pt>
              <c:pt idx="1">
                <c:v>0.025600</c:v>
              </c:pt>
              <c:pt idx="2">
                <c:v>0.035800</c:v>
              </c:pt>
              <c:pt idx="3">
                <c:v>0.029600</c:v>
              </c:pt>
              <c:pt idx="4">
                <c:v>0.005950</c:v>
              </c:pt>
              <c:pt idx="5">
                <c:v>0.011500</c:v>
              </c:pt>
            </c:numLit>
          </c:val>
        </c:ser>
        <c:gapWidth val="100"/>
        <c:overlap val="0"/>
        <c:axId val="2094734552"/>
        <c:axId val="2094734553"/>
      </c:barChart>
      <c:catAx>
        <c:axId val="2094734552"/>
        <c:scaling>
          <c:orientation val="minMax"/>
        </c:scaling>
        <c:delete val="0"/>
        <c:axPos val="b"/>
        <c:title>
          <c:tx>
            <c:rich>
              <a:bodyPr rot="0"/>
              <a:lstStyle/>
              <a:p>
                <a:pPr>
                  <a:defRPr b="0" i="0" strike="noStrike" sz="3600" u="none">
                    <a:solidFill>
                      <a:srgbClr val="004785"/>
                    </a:solidFill>
                    <a:latin typeface="Arial"/>
                  </a:defRPr>
                </a:pPr>
                <a:r>
                  <a:rPr b="0" i="0" strike="noStrike" sz="3600" u="none">
                    <a:solidFill>
                      <a:srgbClr val="004785"/>
                    </a:solidFill>
                    <a:latin typeface="Arial"/>
                  </a:rPr>
                  <a:t>Different types of innovation</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2400" u="none">
                <a:solidFill>
                  <a:srgbClr val="00396A"/>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3600" u="none">
                    <a:solidFill>
                      <a:srgbClr val="004785"/>
                    </a:solidFill>
                    <a:latin typeface="Arial"/>
                  </a:defRPr>
                </a:pPr>
                <a:r>
                  <a:rPr b="0" i="0" strike="noStrike" sz="3600" u="none">
                    <a:solidFill>
                      <a:srgbClr val="004785"/>
                    </a:solidFill>
                    <a:latin typeface="Arial"/>
                  </a:rPr>
                  <a:t>Percentage change in innovation outcomes</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2400" u="none">
                <a:solidFill>
                  <a:srgbClr val="00396A"/>
                </a:solidFill>
                <a:latin typeface="Arial"/>
              </a:defRPr>
            </a:pPr>
          </a:p>
        </c:txPr>
        <c:crossAx val="2094734552"/>
        <c:crosses val="autoZero"/>
        <c:crossBetween val="between"/>
        <c:majorUnit val="0.0125"/>
        <c:minorUnit val="0.00625"/>
      </c:valAx>
      <c:spPr>
        <a:noFill/>
        <a:ln w="12700" cap="flat">
          <a:noFill/>
          <a:miter lim="400000"/>
        </a:ln>
        <a:effectLst/>
      </c:spPr>
    </c:plotArea>
    <c:legend>
      <c:legendPos val="r"/>
      <c:layout>
        <c:manualLayout>
          <c:xMode val="edge"/>
          <c:yMode val="edge"/>
          <c:x val="0.849104"/>
          <c:y val="0.515038"/>
          <c:w val="0.150896"/>
          <c:h val="0.227973"/>
        </c:manualLayout>
      </c:layout>
      <c:overlay val="1"/>
      <c:spPr>
        <a:noFill/>
        <a:ln w="12700" cap="flat">
          <a:noFill/>
          <a:miter lim="400000"/>
        </a:ln>
        <a:effectLst/>
      </c:spPr>
      <c:txPr>
        <a:bodyPr rot="0"/>
        <a:lstStyle/>
        <a:p>
          <a:pPr>
            <a:defRPr b="0" i="0" strike="noStrike" sz="2400" u="none">
              <a:solidFill>
                <a:srgbClr val="004785"/>
              </a:solidFill>
              <a:latin typeface="Arial"/>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6" name="Shape 236"/>
          <p:cNvSpPr/>
          <p:nvPr>
            <p:ph type="sldImg"/>
          </p:nvPr>
        </p:nvSpPr>
        <p:spPr>
          <a:xfrm>
            <a:off x="1143000" y="685800"/>
            <a:ext cx="4572000" cy="3429000"/>
          </a:xfrm>
          <a:prstGeom prst="rect">
            <a:avLst/>
          </a:prstGeom>
        </p:spPr>
        <p:txBody>
          <a:bodyPr/>
          <a:lstStyle/>
          <a:p>
            <a:pPr/>
          </a:p>
        </p:txBody>
      </p:sp>
      <p:sp>
        <p:nvSpPr>
          <p:cNvPr id="237" name="Shape 2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chemeClr val="accent1"/>
        </a:solidFill>
      </p:bgPr>
    </p:bg>
    <p:spTree>
      <p:nvGrpSpPr>
        <p:cNvPr id="1" name=""/>
        <p:cNvGrpSpPr/>
        <p:nvPr/>
      </p:nvGrpSpPr>
      <p:grpSpPr>
        <a:xfrm>
          <a:off x="0" y="0"/>
          <a:ext cx="0" cy="0"/>
          <a:chOff x="0" y="0"/>
          <a:chExt cx="0" cy="0"/>
        </a:xfrm>
      </p:grpSpPr>
      <p:sp>
        <p:nvSpPr>
          <p:cNvPr id="14"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15"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7"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18"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9" name="Picture 3" descr="Picture 3"/>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Only">
    <p:spTree>
      <p:nvGrpSpPr>
        <p:cNvPr id="1" name=""/>
        <p:cNvGrpSpPr/>
        <p:nvPr/>
      </p:nvGrpSpPr>
      <p:grpSpPr>
        <a:xfrm>
          <a:off x="0" y="0"/>
          <a:ext cx="0" cy="0"/>
          <a:chOff x="0" y="0"/>
          <a:chExt cx="0" cy="0"/>
        </a:xfrm>
      </p:grpSpPr>
      <p:sp>
        <p:nvSpPr>
          <p:cNvPr id="112"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13"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14"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ter and Background">
    <p:spTree>
      <p:nvGrpSpPr>
        <p:cNvPr id="1" name=""/>
        <p:cNvGrpSpPr/>
        <p:nvPr/>
      </p:nvGrpSpPr>
      <p:grpSpPr>
        <a:xfrm>
          <a:off x="0" y="0"/>
          <a:ext cx="0" cy="0"/>
          <a:chOff x="0" y="0"/>
          <a:chExt cx="0" cy="0"/>
        </a:xfrm>
      </p:grpSpPr>
      <p:sp>
        <p:nvSpPr>
          <p:cNvPr id="122"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23"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ackground Only: Blue">
    <p:bg>
      <p:bgPr>
        <a:solidFill>
          <a:schemeClr val="accent1"/>
        </a:solidFill>
      </p:bgPr>
    </p:bg>
    <p:spTree>
      <p:nvGrpSpPr>
        <p:cNvPr id="1" name=""/>
        <p:cNvGrpSpPr/>
        <p:nvPr/>
      </p:nvGrpSpPr>
      <p:grpSpPr>
        <a:xfrm>
          <a:off x="0" y="0"/>
          <a:ext cx="0" cy="0"/>
          <a:chOff x="0" y="0"/>
          <a:chExt cx="0" cy="0"/>
        </a:xfrm>
      </p:grpSpPr>
      <p:grpSp>
        <p:nvGrpSpPr>
          <p:cNvPr id="133" name="Freeform 6"/>
          <p:cNvGrpSpPr/>
          <p:nvPr/>
        </p:nvGrpSpPr>
        <p:grpSpPr>
          <a:xfrm>
            <a:off x="0" y="0"/>
            <a:ext cx="24383999" cy="9318283"/>
            <a:chOff x="0" y="0"/>
            <a:chExt cx="24383998" cy="9318282"/>
          </a:xfrm>
        </p:grpSpPr>
        <p:sp>
          <p:nvSpPr>
            <p:cNvPr id="131" name="Shape"/>
            <p:cNvSpPr/>
            <p:nvPr/>
          </p:nvSpPr>
          <p:spPr>
            <a:xfrm flipH="1" rot="5400000">
              <a:off x="7532858" y="-7532859"/>
              <a:ext cx="9318283"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18877" y="0"/>
                  </a:lnTo>
                  <a:close/>
                </a:path>
              </a:pathLst>
            </a:custGeom>
            <a:solidFill>
              <a:srgbClr val="000000">
                <a:alpha val="10000"/>
              </a:srgbClr>
            </a:solidFill>
            <a:ln w="12700" cap="flat">
              <a:noFill/>
              <a:miter lim="400000"/>
            </a:ln>
            <a:effectLst/>
          </p:spPr>
          <p:txBody>
            <a:bodyPr wrap="square" lIns="91439" tIns="91439" rIns="91439" bIns="91439" numCol="1" anchor="ctr">
              <a:noAutofit/>
            </a:bodyP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32" name="Text"/>
            <p:cNvSpPr txBox="1"/>
            <p:nvPr/>
          </p:nvSpPr>
          <p:spPr>
            <a:xfrm rot="5400000">
              <a:off x="7532858" y="4308479"/>
              <a:ext cx="9318283"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 </a:t>
              </a:r>
            </a:p>
          </p:txBody>
        </p:sp>
      </p:grpSp>
      <p:sp>
        <p:nvSpPr>
          <p:cNvPr id="134" name="Freeform 4"/>
          <p:cNvSpPr/>
          <p:nvPr/>
        </p:nvSpPr>
        <p:spPr>
          <a:xfrm flipH="1" rot="10800000">
            <a:off x="21237971" y="0"/>
            <a:ext cx="3146029" cy="9419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35" name="Picture 1" descr="Picture 1"/>
          <p:cNvPicPr>
            <a:picLocks noChangeAspect="1"/>
          </p:cNvPicPr>
          <p:nvPr/>
        </p:nvPicPr>
        <p:blipFill>
          <a:blip r:embed="rId2">
            <a:extLst/>
          </a:blip>
          <a:stretch>
            <a:fillRect/>
          </a:stretch>
        </p:blipFill>
        <p:spPr>
          <a:xfrm>
            <a:off x="8725717" y="8527791"/>
            <a:ext cx="7363370" cy="4123771"/>
          </a:xfrm>
          <a:prstGeom prst="rect">
            <a:avLst/>
          </a:prstGeom>
          <a:ln w="12700">
            <a:miter lim="400000"/>
          </a:ln>
        </p:spPr>
      </p:pic>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chemeClr val="accent1"/>
        </a:solidFill>
      </p:bgPr>
    </p:bg>
    <p:spTree>
      <p:nvGrpSpPr>
        <p:cNvPr id="1" name=""/>
        <p:cNvGrpSpPr/>
        <p:nvPr/>
      </p:nvGrpSpPr>
      <p:grpSpPr>
        <a:xfrm>
          <a:off x="0" y="0"/>
          <a:ext cx="0" cy="0"/>
          <a:chOff x="0" y="0"/>
          <a:chExt cx="0" cy="0"/>
        </a:xfrm>
      </p:grpSpPr>
      <p:sp>
        <p:nvSpPr>
          <p:cNvPr id="143"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144"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5"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46"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147"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48" name="Picture 9" descr="Picture 9"/>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ter and Background">
    <p:spTree>
      <p:nvGrpSpPr>
        <p:cNvPr id="1" name=""/>
        <p:cNvGrpSpPr/>
        <p:nvPr/>
      </p:nvGrpSpPr>
      <p:grpSpPr>
        <a:xfrm>
          <a:off x="0" y="0"/>
          <a:ext cx="0" cy="0"/>
          <a:chOff x="0" y="0"/>
          <a:chExt cx="0" cy="0"/>
        </a:xfrm>
      </p:grpSpPr>
      <p:sp>
        <p:nvSpPr>
          <p:cNvPr id="156"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57"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and Background">
    <p:spTree>
      <p:nvGrpSpPr>
        <p:cNvPr id="1" name=""/>
        <p:cNvGrpSpPr/>
        <p:nvPr/>
      </p:nvGrpSpPr>
      <p:grpSpPr>
        <a:xfrm>
          <a:off x="0" y="0"/>
          <a:ext cx="0" cy="0"/>
          <a:chOff x="0" y="0"/>
          <a:chExt cx="0" cy="0"/>
        </a:xfrm>
      </p:grpSpPr>
      <p:sp>
        <p:nvSpPr>
          <p:cNvPr id="165"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66"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67"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68"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69"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77"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78"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79"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80" name="Title Text"/>
          <p:cNvSpPr txBox="1"/>
          <p:nvPr>
            <p:ph type="title"/>
          </p:nvPr>
        </p:nvSpPr>
        <p:spPr>
          <a:prstGeom prst="rect">
            <a:avLst/>
          </a:prstGeom>
        </p:spPr>
        <p:txBody>
          <a:bodyPr/>
          <a:lstStyle/>
          <a:p>
            <a:pPr/>
            <a:r>
              <a:t>Title Text</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and Background">
    <p:spTree>
      <p:nvGrpSpPr>
        <p:cNvPr id="1" name=""/>
        <p:cNvGrpSpPr/>
        <p:nvPr/>
      </p:nvGrpSpPr>
      <p:grpSpPr>
        <a:xfrm>
          <a:off x="0" y="0"/>
          <a:ext cx="0" cy="0"/>
          <a:chOff x="0" y="0"/>
          <a:chExt cx="0" cy="0"/>
        </a:xfrm>
      </p:grpSpPr>
      <p:sp>
        <p:nvSpPr>
          <p:cNvPr id="188"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189"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190"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91"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192"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sp>
        <p:nvSpPr>
          <p:cNvPr id="200"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201"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202"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203" name="Title Text"/>
          <p:cNvSpPr txBox="1"/>
          <p:nvPr>
            <p:ph type="title"/>
          </p:nvPr>
        </p:nvSpPr>
        <p:spPr>
          <a:prstGeom prst="rect">
            <a:avLst/>
          </a:prstGeom>
        </p:spPr>
        <p:txBody>
          <a:bodyPr/>
          <a:lstStyle/>
          <a:p>
            <a:pPr/>
            <a:r>
              <a:t>Title Text</a:t>
            </a:r>
          </a:p>
        </p:txBody>
      </p:sp>
      <p:sp>
        <p:nvSpPr>
          <p:cNvPr id="20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chemeClr val="accent1"/>
        </a:solidFill>
      </p:bgPr>
    </p:bg>
    <p:spTree>
      <p:nvGrpSpPr>
        <p:cNvPr id="1" name=""/>
        <p:cNvGrpSpPr/>
        <p:nvPr/>
      </p:nvGrpSpPr>
      <p:grpSpPr>
        <a:xfrm>
          <a:off x="0" y="0"/>
          <a:ext cx="0" cy="0"/>
          <a:chOff x="0" y="0"/>
          <a:chExt cx="0" cy="0"/>
        </a:xfrm>
      </p:grpSpPr>
      <p:sp>
        <p:nvSpPr>
          <p:cNvPr id="212"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213"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215"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216"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defRPr>
                <a:solidFill>
                  <a:srgbClr val="FFFFFF"/>
                </a:solidFill>
              </a:defRPr>
            </a:pPr>
          </a:p>
        </p:txBody>
      </p:sp>
      <p:pic>
        <p:nvPicPr>
          <p:cNvPr id="217" name="Picture 9" descr="Picture 9"/>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sp>
        <p:nvSpPr>
          <p:cNvPr id="225"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226"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227"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228" name="Title Text"/>
          <p:cNvSpPr txBox="1"/>
          <p:nvPr>
            <p:ph type="title"/>
          </p:nvPr>
        </p:nvSpPr>
        <p:spPr>
          <a:prstGeom prst="rect">
            <a:avLst/>
          </a:prstGeom>
        </p:spPr>
        <p:txBody>
          <a:bodyPr/>
          <a:lstStyle/>
          <a:p>
            <a:pPr/>
            <a:r>
              <a:t>Title Text</a:t>
            </a:r>
          </a:p>
        </p:txBody>
      </p:sp>
      <p:sp>
        <p:nvSpPr>
          <p:cNvPr id="2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Emphasis">
    <p:bg>
      <p:bgPr>
        <a:solidFill>
          <a:schemeClr val="accent1"/>
        </a:solidFill>
      </p:bgPr>
    </p:bg>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37"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 name="Rectangle 5"/>
          <p:cNvSpPr/>
          <p:nvPr/>
        </p:nvSpPr>
        <p:spPr>
          <a:xfrm>
            <a:off x="0" y="13007007"/>
            <a:ext cx="24384000" cy="769471"/>
          </a:xfrm>
          <a:prstGeom prst="rect">
            <a:avLst/>
          </a:prstGeom>
          <a:solidFill>
            <a:srgbClr val="003D75"/>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pic>
        <p:nvPicPr>
          <p:cNvPr id="39" name="Picture 7" descr="Picture 7"/>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chemeClr val="accent1"/>
        </a:solidFill>
      </p:bgPr>
    </p:bg>
    <p:spTree>
      <p:nvGrpSpPr>
        <p:cNvPr id="1" name=""/>
        <p:cNvGrpSpPr/>
        <p:nvPr/>
      </p:nvGrpSpPr>
      <p:grpSpPr>
        <a:xfrm>
          <a:off x="0" y="0"/>
          <a:ext cx="0" cy="0"/>
          <a:chOff x="0" y="0"/>
          <a:chExt cx="0" cy="0"/>
        </a:xfrm>
      </p:grpSpPr>
      <p:sp>
        <p:nvSpPr>
          <p:cNvPr id="47" name="Title Text"/>
          <p:cNvSpPr txBox="1"/>
          <p:nvPr>
            <p:ph type="title"/>
          </p:nvPr>
        </p:nvSpPr>
        <p:spPr>
          <a:xfrm>
            <a:off x="1663700" y="8053888"/>
            <a:ext cx="21031200" cy="1071063"/>
          </a:xfrm>
          <a:prstGeom prst="rect">
            <a:avLst/>
          </a:prstGeom>
        </p:spPr>
        <p:txBody>
          <a:bodyPr anchor="b"/>
          <a:lstStyle>
            <a:lvl1pPr>
              <a:defRPr sz="6400">
                <a:solidFill>
                  <a:srgbClr val="FFFFFF"/>
                </a:solidFill>
              </a:defRPr>
            </a:lvl1pPr>
          </a:lstStyle>
          <a:p>
            <a:pPr/>
            <a:r>
              <a:t>Title Text</a:t>
            </a:r>
          </a:p>
        </p:txBody>
      </p:sp>
      <p:sp>
        <p:nvSpPr>
          <p:cNvPr id="48" name="Body Level One…"/>
          <p:cNvSpPr txBox="1"/>
          <p:nvPr>
            <p:ph type="body" sz="quarter" idx="1"/>
          </p:nvPr>
        </p:nvSpPr>
        <p:spPr>
          <a:xfrm>
            <a:off x="1663700" y="9178925"/>
            <a:ext cx="21031200" cy="300037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Freeform 9"/>
          <p:cNvSpPr/>
          <p:nvPr/>
        </p:nvSpPr>
        <p:spPr>
          <a:xfrm flipH="1" rot="10800000">
            <a:off x="18755413" y="0"/>
            <a:ext cx="5628597"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17579"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50" name="Freeform 5"/>
          <p:cNvSpPr/>
          <p:nvPr/>
        </p:nvSpPr>
        <p:spPr>
          <a:xfrm flipH="1" rot="16200000">
            <a:off x="15845359" y="5177351"/>
            <a:ext cx="4275535" cy="12801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8" name="Title Text"/>
          <p:cNvSpPr txBox="1"/>
          <p:nvPr>
            <p:ph type="title"/>
          </p:nvPr>
        </p:nvSpPr>
        <p:spPr>
          <a:xfrm>
            <a:off x="1679575" y="730250"/>
            <a:ext cx="21031201" cy="2651126"/>
          </a:xfrm>
          <a:prstGeom prst="rect">
            <a:avLst/>
          </a:prstGeom>
        </p:spPr>
        <p:txBody>
          <a:bodyPr/>
          <a:lstStyle/>
          <a:p>
            <a:pPr/>
            <a:r>
              <a:t>Title Text</a:t>
            </a:r>
          </a:p>
        </p:txBody>
      </p:sp>
      <p:sp>
        <p:nvSpPr>
          <p:cNvPr id="59" name="Body Level One…"/>
          <p:cNvSpPr txBox="1"/>
          <p:nvPr>
            <p:ph type="body" sz="quarter" idx="1"/>
          </p:nvPr>
        </p:nvSpPr>
        <p:spPr>
          <a:xfrm>
            <a:off x="1679575" y="3362326"/>
            <a:ext cx="10315576" cy="1647825"/>
          </a:xfrm>
          <a:prstGeom prst="rect">
            <a:avLst/>
          </a:prstGeom>
        </p:spPr>
        <p:txBody>
          <a:bodyPr anchor="b"/>
          <a:lstStyle>
            <a:lvl1pPr>
              <a:defRPr sz="2800">
                <a:solidFill>
                  <a:schemeClr val="accent4"/>
                </a:solidFill>
              </a:defRPr>
            </a:lvl1pPr>
            <a:lvl2pPr>
              <a:defRPr sz="2800">
                <a:solidFill>
                  <a:schemeClr val="accent4"/>
                </a:solidFill>
              </a:defRPr>
            </a:lvl2pPr>
            <a:lvl3pPr>
              <a:defRPr sz="2800">
                <a:solidFill>
                  <a:schemeClr val="accent4"/>
                </a:solidFill>
              </a:defRPr>
            </a:lvl3pPr>
            <a:lvl4pPr>
              <a:defRPr sz="2800">
                <a:solidFill>
                  <a:schemeClr val="accent4"/>
                </a:solidFill>
              </a:defRPr>
            </a:lvl4pPr>
            <a:lvl5pPr>
              <a:defRPr sz="2800">
                <a:solidFill>
                  <a:schemeClr val="accent4"/>
                </a:solidFill>
              </a:defRPr>
            </a:lvl5pPr>
          </a:lstStyle>
          <a:p>
            <a:pPr/>
            <a:r>
              <a:t>Body Level One</a:t>
            </a:r>
          </a:p>
          <a:p>
            <a:pPr lvl="1"/>
            <a:r>
              <a:t>Body Level Two</a:t>
            </a:r>
          </a:p>
          <a:p>
            <a:pPr lvl="2"/>
            <a:r>
              <a:t>Body Level Three</a:t>
            </a:r>
          </a:p>
          <a:p>
            <a:pPr lvl="3"/>
            <a:r>
              <a:t>Body Level Four</a:t>
            </a:r>
          </a:p>
          <a:p>
            <a:pPr lvl="4"/>
            <a:r>
              <a:t>Body Level Five</a:t>
            </a:r>
          </a:p>
        </p:txBody>
      </p:sp>
      <p:sp>
        <p:nvSpPr>
          <p:cNvPr id="60" name="Text Placeholder 4"/>
          <p:cNvSpPr/>
          <p:nvPr>
            <p:ph type="body" sz="quarter" idx="21"/>
          </p:nvPr>
        </p:nvSpPr>
        <p:spPr>
          <a:xfrm>
            <a:off x="12344400" y="3362326"/>
            <a:ext cx="10366376" cy="1647825"/>
          </a:xfrm>
          <a:prstGeom prst="rect">
            <a:avLst/>
          </a:prstGeom>
        </p:spPr>
        <p:txBody>
          <a:bodyPr anchor="b"/>
          <a:lstStyle/>
          <a:p>
            <a:pPr>
              <a:defRPr sz="2800">
                <a:solidFill>
                  <a:schemeClr val="accent4"/>
                </a:solidFill>
                <a:latin typeface="Garamond"/>
                <a:ea typeface="Garamond"/>
                <a:cs typeface="Garamond"/>
                <a:sym typeface="Garamond"/>
              </a:defRPr>
            </a:pP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68"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69"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70"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71" name="Title Text"/>
          <p:cNvSpPr txBox="1"/>
          <p:nvPr>
            <p:ph type="title"/>
          </p:nvPr>
        </p:nvSpPr>
        <p:spPr>
          <a:xfrm>
            <a:off x="1679575" y="2378940"/>
            <a:ext cx="7864476" cy="1735860"/>
          </a:xfrm>
          <a:prstGeom prst="rect">
            <a:avLst/>
          </a:prstGeom>
        </p:spPr>
        <p:txBody>
          <a:bodyPr anchor="b"/>
          <a:lstStyle/>
          <a:p>
            <a:pPr/>
            <a:r>
              <a:t>Title Text</a:t>
            </a:r>
          </a:p>
        </p:txBody>
      </p:sp>
      <p:sp>
        <p:nvSpPr>
          <p:cNvPr id="72" name="Body Level One…"/>
          <p:cNvSpPr txBox="1"/>
          <p:nvPr>
            <p:ph type="body" sz="half" idx="1"/>
          </p:nvPr>
        </p:nvSpPr>
        <p:spPr>
          <a:xfrm>
            <a:off x="10366375" y="1974850"/>
            <a:ext cx="12344401" cy="97472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3" name="Text Placeholder 3"/>
          <p:cNvSpPr/>
          <p:nvPr>
            <p:ph type="body" sz="quarter" idx="21"/>
          </p:nvPr>
        </p:nvSpPr>
        <p:spPr>
          <a:xfrm>
            <a:off x="1679575" y="4114800"/>
            <a:ext cx="7864475" cy="7623176"/>
          </a:xfrm>
          <a:prstGeom prst="rect">
            <a:avLst/>
          </a:prstGeom>
        </p:spPr>
        <p:txBody>
          <a:bodyPr/>
          <a:lstStyle/>
          <a:p>
            <a:pPr>
              <a:defRPr sz="3200">
                <a:latin typeface="Garamond"/>
                <a:ea typeface="Garamond"/>
                <a:cs typeface="Garamond"/>
                <a:sym typeface="Garamond"/>
              </a:defRPr>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1" name="Title Text"/>
          <p:cNvSpPr txBox="1"/>
          <p:nvPr>
            <p:ph type="title"/>
          </p:nvPr>
        </p:nvSpPr>
        <p:spPr>
          <a:prstGeom prst="rect">
            <a:avLst/>
          </a:prstGeom>
        </p:spPr>
        <p:txBody>
          <a:bodyPr/>
          <a:lstStyle/>
          <a:p>
            <a:pPr/>
            <a:r>
              <a:t>Title Text</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o Title">
    <p:spTree>
      <p:nvGrpSpPr>
        <p:cNvPr id="1" name=""/>
        <p:cNvGrpSpPr/>
        <p:nvPr/>
      </p:nvGrpSpPr>
      <p:grpSpPr>
        <a:xfrm>
          <a:off x="0" y="0"/>
          <a:ext cx="0" cy="0"/>
          <a:chOff x="0" y="0"/>
          <a:chExt cx="0" cy="0"/>
        </a:xfrm>
      </p:grpSpPr>
      <p:sp>
        <p:nvSpPr>
          <p:cNvPr id="89"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90"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91"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92" name="Body Level One…"/>
          <p:cNvSpPr txBox="1"/>
          <p:nvPr>
            <p:ph type="body" idx="1"/>
          </p:nvPr>
        </p:nvSpPr>
        <p:spPr>
          <a:xfrm>
            <a:off x="1676400" y="730250"/>
            <a:ext cx="21031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with Text">
    <p:spTree>
      <p:nvGrpSpPr>
        <p:cNvPr id="1" name=""/>
        <p:cNvGrpSpPr/>
        <p:nvPr/>
      </p:nvGrpSpPr>
      <p:grpSpPr>
        <a:xfrm>
          <a:off x="0" y="0"/>
          <a:ext cx="0" cy="0"/>
          <a:chOff x="0" y="0"/>
          <a:chExt cx="0" cy="0"/>
        </a:xfrm>
      </p:grpSpPr>
      <p:sp>
        <p:nvSpPr>
          <p:cNvPr id="100"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01"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02"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03" name="Picture Placeholder 2"/>
          <p:cNvSpPr/>
          <p:nvPr>
            <p:ph type="pic" idx="21"/>
          </p:nvPr>
        </p:nvSpPr>
        <p:spPr>
          <a:xfrm>
            <a:off x="0" y="40866"/>
            <a:ext cx="24384000" cy="13675135"/>
          </a:xfrm>
          <a:prstGeom prst="rect">
            <a:avLst/>
          </a:prstGeom>
        </p:spPr>
        <p:txBody>
          <a:bodyPr lIns="91439" tIns="45719" rIns="91439" bIns="45719">
            <a:noAutofit/>
          </a:bodyPr>
          <a:lstStyle/>
          <a:p>
            <a:pPr/>
          </a:p>
        </p:txBody>
      </p:sp>
      <p:sp>
        <p:nvSpPr>
          <p:cNvPr id="104" name="Body Level One…"/>
          <p:cNvSpPr txBox="1"/>
          <p:nvPr>
            <p:ph type="body" sz="quarter" idx="1"/>
          </p:nvPr>
        </p:nvSpPr>
        <p:spPr>
          <a:xfrm>
            <a:off x="1259682" y="4114800"/>
            <a:ext cx="5898356" cy="7623176"/>
          </a:xfrm>
          <a:prstGeom prst="rect">
            <a:avLst/>
          </a:prstGeom>
          <a:solidFill>
            <a:schemeClr val="accent1">
              <a:alpha val="85000"/>
            </a:schemeClr>
          </a:solidFill>
          <a:ln w="25400"/>
        </p:spPr>
        <p:txBody>
          <a:bodyPr lIns="548640" tIns="548640" rIns="548640" bIns="548640"/>
          <a:lstStyle>
            <a:lvl1pPr>
              <a:defRPr sz="2800">
                <a:solidFill>
                  <a:srgbClr val="FFFFFF"/>
                </a:solidFill>
              </a:defRPr>
            </a:lvl1pPr>
            <a:lvl2pPr>
              <a:defRPr sz="2800">
                <a:solidFill>
                  <a:srgbClr val="FFFFFF"/>
                </a:solidFill>
              </a:defRPr>
            </a:lvl2pPr>
            <a:lvl3pPr>
              <a:defRPr sz="2800">
                <a:solidFill>
                  <a:srgbClr val="FFFFFF"/>
                </a:solidFill>
              </a:defRPr>
            </a:lvl3pPr>
            <a:lvl4pPr>
              <a:defRPr sz="2800">
                <a:solidFill>
                  <a:srgbClr val="FFFFFF"/>
                </a:solidFill>
              </a:defRPr>
            </a:lvl4pPr>
            <a:lvl5pPr>
              <a:defRPr sz="2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3"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4"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5" name="Title Text"/>
          <p:cNvSpPr txBox="1"/>
          <p:nvPr>
            <p:ph type="title"/>
          </p:nvPr>
        </p:nvSpPr>
        <p:spPr>
          <a:xfrm>
            <a:off x="1676400" y="730250"/>
            <a:ext cx="21031200" cy="9602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Body Level One…"/>
          <p:cNvSpPr txBox="1"/>
          <p:nvPr>
            <p:ph type="body" idx="1"/>
          </p:nvPr>
        </p:nvSpPr>
        <p:spPr>
          <a:xfrm>
            <a:off x="1676400" y="2620216"/>
            <a:ext cx="21031200" cy="870267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1pPr>
      <a:lvl2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2pPr>
      <a:lvl3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3pPr>
      <a:lvl4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4pPr>
      <a:lvl5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5pPr>
      <a:lvl6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6pPr>
      <a:lvl7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7pPr>
      <a:lvl8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8pPr>
      <a:lvl9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9pPr>
    </p:titleStyle>
    <p:bodyStyle>
      <a:lvl1pPr marL="0" marR="0" indent="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1pPr>
      <a:lvl2pPr marL="0" marR="0" indent="4572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2pPr>
      <a:lvl3pPr marL="0" marR="0" indent="9144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3pPr>
      <a:lvl4pPr marL="0" marR="0" indent="13716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4pPr>
      <a:lvl5pPr marL="0" marR="0" indent="18288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5pPr>
      <a:lvl6pPr marL="28448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6pPr>
      <a:lvl7pPr marL="33020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7pPr>
      <a:lvl8pPr marL="37592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8pPr>
      <a:lvl9pPr marL="42164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1pPr>
      <a:lvl2pPr marL="0" marR="0" indent="457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2pPr>
      <a:lvl3pPr marL="0" marR="0" indent="914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3pPr>
      <a:lvl4pPr marL="0" marR="0" indent="1371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4pPr>
      <a:lvl5pPr marL="0" marR="0" indent="18288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5pPr>
      <a:lvl6pPr marL="0" marR="0" indent="22860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6pPr>
      <a:lvl7pPr marL="0" marR="0" indent="2743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7pPr>
      <a:lvl8pPr marL="0" marR="0" indent="3200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8pPr>
      <a:lvl9pPr marL="0" marR="0" indent="3657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31.png"/><Relationship Id="rId4" Type="http://schemas.openxmlformats.org/officeDocument/2006/relationships/image" Target="../media/image8.jpeg"/><Relationship Id="rId5" Type="http://schemas.openxmlformats.org/officeDocument/2006/relationships/image" Target="../media/image9.jpe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6.tif"/><Relationship Id="rId7" Type="http://schemas.openxmlformats.org/officeDocument/2006/relationships/image" Target="../media/image7.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 Id="rId3" Type="http://schemas.openxmlformats.org/officeDocument/2006/relationships/chart" Target="../charts/chart23.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ubtitle 2"/>
          <p:cNvSpPr txBox="1"/>
          <p:nvPr>
            <p:ph type="body" sz="quarter" idx="1"/>
          </p:nvPr>
        </p:nvSpPr>
        <p:spPr>
          <a:xfrm>
            <a:off x="1151343" y="9240193"/>
            <a:ext cx="20432591" cy="1316634"/>
          </a:xfrm>
          <a:prstGeom prst="rect">
            <a:avLst/>
          </a:prstGeom>
        </p:spPr>
        <p:txBody>
          <a:bodyPr/>
          <a:lstStyle/>
          <a:p>
            <a:pPr/>
            <a:r>
              <a:t>Is AI and Data Analytics Suited for Innovation?</a:t>
            </a:r>
          </a:p>
        </p:txBody>
      </p:sp>
      <p:sp>
        <p:nvSpPr>
          <p:cNvPr id="240"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241"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ubtitle 2"/>
          <p:cNvSpPr txBox="1"/>
          <p:nvPr>
            <p:ph type="body" sz="quarter" idx="1"/>
          </p:nvPr>
        </p:nvSpPr>
        <p:spPr>
          <a:xfrm>
            <a:off x="1151343" y="9240193"/>
            <a:ext cx="20432591" cy="1316634"/>
          </a:xfrm>
          <a:prstGeom prst="rect">
            <a:avLst/>
          </a:prstGeom>
        </p:spPr>
        <p:txBody>
          <a:bodyPr/>
          <a:lstStyle/>
          <a:p>
            <a:pPr/>
            <a:r>
              <a:t>AI and Process Innovation</a:t>
            </a:r>
          </a:p>
        </p:txBody>
      </p:sp>
      <p:sp>
        <p:nvSpPr>
          <p:cNvPr id="273"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274"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AI in BioPharma"/>
          <p:cNvSpPr txBox="1"/>
          <p:nvPr>
            <p:ph type="title"/>
          </p:nvPr>
        </p:nvSpPr>
        <p:spPr>
          <a:prstGeom prst="rect">
            <a:avLst/>
          </a:prstGeom>
        </p:spPr>
        <p:txBody>
          <a:bodyPr/>
          <a:lstStyle/>
          <a:p>
            <a:pPr/>
            <a:r>
              <a:t>AI in BioPharma</a:t>
            </a:r>
          </a:p>
        </p:txBody>
      </p:sp>
      <p:sp>
        <p:nvSpPr>
          <p:cNvPr id="653" name="An AI system’s “ability to correctly interpret external data, to learn from such data, and to use those learnings to achieve specific goals and tasks” is critical (Kaplan and Haenlein 2019)…"/>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An AI system’s “ability to correctly interpret external data, to learn from such data, and to use those learnings to achieve specific goals and tasks” is critical (Kaplan and Haenlein 2019)</a:t>
            </a:r>
          </a:p>
          <a:p>
            <a:pPr lvl="1" marL="481263" indent="-481263">
              <a:lnSpc>
                <a:spcPct val="110000"/>
              </a:lnSpc>
              <a:spcBef>
                <a:spcPts val="3000"/>
              </a:spcBef>
              <a:buSzPct val="100000"/>
              <a:buChar char="•"/>
              <a:defRPr sz="4800"/>
            </a:pPr>
            <a:r>
              <a:t>What is the effect of AI on drugs?</a:t>
            </a:r>
          </a:p>
          <a:p>
            <a:pPr lvl="2" marL="1243263" indent="-481263">
              <a:lnSpc>
                <a:spcPct val="110000"/>
              </a:lnSpc>
              <a:spcBef>
                <a:spcPts val="1500"/>
              </a:spcBef>
              <a:buSzPct val="100000"/>
              <a:buChar char="•"/>
              <a:defRPr sz="4800"/>
            </a:pPr>
            <a:r>
              <a:t>How do we use AI to exploit data about known drug compounds and predict whether a compound can be developed into a drug that humans can consume safely?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5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53" grpId="1"/>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AI in BioPharma"/>
          <p:cNvSpPr txBox="1"/>
          <p:nvPr>
            <p:ph type="title"/>
          </p:nvPr>
        </p:nvSpPr>
        <p:spPr>
          <a:prstGeom prst="rect">
            <a:avLst/>
          </a:prstGeom>
        </p:spPr>
        <p:txBody>
          <a:bodyPr/>
          <a:lstStyle/>
          <a:p>
            <a:pPr/>
            <a:r>
              <a:t>AI in BioPharma</a:t>
            </a:r>
          </a:p>
        </p:txBody>
      </p:sp>
      <p:sp>
        <p:nvSpPr>
          <p:cNvPr id="656" name="Atomwise and other startups have developed complex, deep learning neural networks and deloyed them on the rich data we have about drugs…"/>
          <p:cNvSpPr txBox="1"/>
          <p:nvPr>
            <p:ph type="body" sz="half" idx="1"/>
          </p:nvPr>
        </p:nvSpPr>
        <p:spPr>
          <a:xfrm>
            <a:off x="1676400" y="2651477"/>
            <a:ext cx="12580016" cy="10366889"/>
          </a:xfrm>
          <a:prstGeom prst="rect">
            <a:avLst/>
          </a:prstGeom>
        </p:spPr>
        <p:txBody>
          <a:bodyPr/>
          <a:lstStyle/>
          <a:p>
            <a:pPr lvl="1" marL="481263" indent="-481263">
              <a:lnSpc>
                <a:spcPct val="110000"/>
              </a:lnSpc>
              <a:spcBef>
                <a:spcPts val="3000"/>
              </a:spcBef>
              <a:buSzPct val="100000"/>
              <a:buChar char="•"/>
              <a:defRPr sz="4800"/>
            </a:pPr>
            <a:r>
              <a:t>Atomwise and other startups have developed complex, deep learning neural networks and deloyed them on the rich data we have about drugs</a:t>
            </a:r>
          </a:p>
          <a:p>
            <a:pPr lvl="2" marL="1243263" indent="-481263">
              <a:lnSpc>
                <a:spcPct val="110000"/>
              </a:lnSpc>
              <a:spcBef>
                <a:spcPts val="1500"/>
              </a:spcBef>
              <a:buSzPct val="100000"/>
              <a:buChar char="•"/>
              <a:defRPr sz="4800"/>
            </a:pPr>
            <a:r>
              <a:t>As a result, two new drug compounds were discovered for Ebola disease within one week</a:t>
            </a:r>
          </a:p>
        </p:txBody>
      </p:sp>
      <p:pic>
        <p:nvPicPr>
          <p:cNvPr id="657" name="Picture 27" descr="Picture 27"/>
          <p:cNvPicPr>
            <a:picLocks noChangeAspect="1"/>
          </p:cNvPicPr>
          <p:nvPr/>
        </p:nvPicPr>
        <p:blipFill>
          <a:blip r:embed="rId2">
            <a:extLst/>
          </a:blip>
          <a:stretch>
            <a:fillRect/>
          </a:stretch>
        </p:blipFill>
        <p:spPr>
          <a:xfrm>
            <a:off x="15733549" y="1712180"/>
            <a:ext cx="6682913" cy="3620283"/>
          </a:xfrm>
          <a:prstGeom prst="rect">
            <a:avLst/>
          </a:prstGeom>
          <a:ln w="12700">
            <a:miter lim="400000"/>
          </a:ln>
        </p:spPr>
      </p:pic>
      <p:grpSp>
        <p:nvGrpSpPr>
          <p:cNvPr id="661" name="Group 23"/>
          <p:cNvGrpSpPr/>
          <p:nvPr/>
        </p:nvGrpSpPr>
        <p:grpSpPr>
          <a:xfrm>
            <a:off x="14948498" y="5944503"/>
            <a:ext cx="8253016" cy="4843132"/>
            <a:chOff x="0" y="0"/>
            <a:chExt cx="8253014" cy="4843130"/>
          </a:xfrm>
        </p:grpSpPr>
        <p:pic>
          <p:nvPicPr>
            <p:cNvPr id="658" name="Picture 25" descr="Picture 25"/>
            <p:cNvPicPr>
              <a:picLocks noChangeAspect="1"/>
            </p:cNvPicPr>
            <p:nvPr/>
          </p:nvPicPr>
          <p:blipFill>
            <a:blip r:embed="rId3">
              <a:extLst/>
            </a:blip>
            <a:stretch>
              <a:fillRect/>
            </a:stretch>
          </p:blipFill>
          <p:spPr>
            <a:xfrm>
              <a:off x="920130" y="802160"/>
              <a:ext cx="6491540" cy="4040971"/>
            </a:xfrm>
            <a:prstGeom prst="rect">
              <a:avLst/>
            </a:prstGeom>
            <a:ln w="12700" cap="flat">
              <a:noFill/>
              <a:miter lim="400000"/>
            </a:ln>
            <a:effectLst/>
          </p:spPr>
        </p:pic>
        <p:pic>
          <p:nvPicPr>
            <p:cNvPr id="659" name="Picture 26" descr="Picture 26"/>
            <p:cNvPicPr>
              <a:picLocks noChangeAspect="1"/>
            </p:cNvPicPr>
            <p:nvPr/>
          </p:nvPicPr>
          <p:blipFill>
            <a:blip r:embed="rId4">
              <a:extLst/>
            </a:blip>
            <a:stretch>
              <a:fillRect/>
            </a:stretch>
          </p:blipFill>
          <p:spPr>
            <a:xfrm>
              <a:off x="3702031" y="-1"/>
              <a:ext cx="4550984" cy="826178"/>
            </a:xfrm>
            <a:prstGeom prst="rect">
              <a:avLst/>
            </a:prstGeom>
            <a:ln w="12700" cap="flat">
              <a:noFill/>
              <a:miter lim="400000"/>
            </a:ln>
            <a:effectLst/>
          </p:spPr>
        </p:pic>
        <p:pic>
          <p:nvPicPr>
            <p:cNvPr id="660" name="Picture 28" descr="Picture 28"/>
            <p:cNvPicPr>
              <a:picLocks noChangeAspect="1"/>
            </p:cNvPicPr>
            <p:nvPr/>
          </p:nvPicPr>
          <p:blipFill>
            <a:blip r:embed="rId5">
              <a:extLst/>
            </a:blip>
            <a:stretch>
              <a:fillRect/>
            </a:stretch>
          </p:blipFill>
          <p:spPr>
            <a:xfrm>
              <a:off x="-1" y="9855"/>
              <a:ext cx="3702033" cy="80647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2"/>
      <p:bldP build="p" bldLvl="5" animBg="1" rev="0" advAuto="0" spid="656"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AI Investment in BioPharma"/>
          <p:cNvSpPr txBox="1"/>
          <p:nvPr>
            <p:ph type="title"/>
          </p:nvPr>
        </p:nvSpPr>
        <p:spPr>
          <a:prstGeom prst="rect">
            <a:avLst/>
          </a:prstGeom>
        </p:spPr>
        <p:txBody>
          <a:bodyPr/>
          <a:lstStyle/>
          <a:p>
            <a:pPr/>
            <a:r>
              <a:t>AI Investment in BioPharma</a:t>
            </a:r>
          </a:p>
        </p:txBody>
      </p:sp>
      <p:pic>
        <p:nvPicPr>
          <p:cNvPr id="664" name="Picture 7" descr="Picture 7"/>
          <p:cNvPicPr>
            <a:picLocks noChangeAspect="1"/>
          </p:cNvPicPr>
          <p:nvPr/>
        </p:nvPicPr>
        <p:blipFill>
          <a:blip r:embed="rId2">
            <a:extLst/>
          </a:blip>
          <a:srcRect l="0" t="0" r="3721" b="5719"/>
          <a:stretch>
            <a:fillRect/>
          </a:stretch>
        </p:blipFill>
        <p:spPr>
          <a:xfrm>
            <a:off x="4281443" y="2747264"/>
            <a:ext cx="14664689" cy="9164119"/>
          </a:xfrm>
          <a:prstGeom prst="rect">
            <a:avLst/>
          </a:prstGeom>
          <a:ln w="12700">
            <a:miter lim="400000"/>
          </a:ln>
        </p:spPr>
      </p:pic>
      <p:sp>
        <p:nvSpPr>
          <p:cNvPr id="665" name="TextBox 14"/>
          <p:cNvSpPr txBox="1"/>
          <p:nvPr/>
        </p:nvSpPr>
        <p:spPr>
          <a:xfrm>
            <a:off x="14600922" y="6349027"/>
            <a:ext cx="2882367" cy="1017946"/>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457200">
              <a:defRPr sz="3200">
                <a:solidFill>
                  <a:schemeClr val="accent4"/>
                </a:solidFill>
              </a:defRPr>
            </a:lvl1pPr>
          </a:lstStyle>
          <a:p>
            <a:pPr/>
            <a:r>
              <a:t>AI Investment in BioPharma </a:t>
            </a:r>
          </a:p>
        </p:txBody>
      </p:sp>
      <p:sp>
        <p:nvSpPr>
          <p:cNvPr id="666" name="# AI Patents (AI Investment)"/>
          <p:cNvSpPr txBox="1"/>
          <p:nvPr/>
        </p:nvSpPr>
        <p:spPr>
          <a:xfrm rot="5400000">
            <a:off x="16473537" y="6960504"/>
            <a:ext cx="6520280" cy="737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4000">
                <a:solidFill>
                  <a:schemeClr val="accent1"/>
                </a:solidFill>
              </a:defRPr>
            </a:lvl1pPr>
          </a:lstStyle>
          <a:p>
            <a:pPr/>
            <a:r>
              <a:t># AI Patents (AI Investment)</a:t>
            </a:r>
          </a:p>
        </p:txBody>
      </p:sp>
      <p:sp>
        <p:nvSpPr>
          <p:cNvPr id="667" name="Year"/>
          <p:cNvSpPr txBox="1"/>
          <p:nvPr/>
        </p:nvSpPr>
        <p:spPr>
          <a:xfrm>
            <a:off x="11002709" y="12090375"/>
            <a:ext cx="1221999" cy="73776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4000">
                <a:solidFill>
                  <a:schemeClr val="accent1"/>
                </a:solidFill>
              </a:defRPr>
            </a:lvl1pPr>
          </a:lstStyle>
          <a:p>
            <a:pPr/>
            <a:r>
              <a:t>Year</a:t>
            </a:r>
          </a:p>
        </p:txBody>
      </p:sp>
      <p:sp>
        <p:nvSpPr>
          <p:cNvPr id="668" name="Line"/>
          <p:cNvSpPr/>
          <p:nvPr/>
        </p:nvSpPr>
        <p:spPr>
          <a:xfrm flipV="1">
            <a:off x="16042104" y="5278184"/>
            <a:ext cx="1" cy="1018581"/>
          </a:xfrm>
          <a:prstGeom prst="line">
            <a:avLst/>
          </a:prstGeom>
          <a:ln w="63500">
            <a:solidFill>
              <a:schemeClr val="accent4"/>
            </a:solidFill>
            <a:miter/>
            <a:tailEnd type="arrow"/>
          </a:ln>
        </p:spPr>
        <p:txBody>
          <a:bodyPr tIns="91439" bIns="91439"/>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Results - AI &amp; Drug Novelty"/>
          <p:cNvSpPr txBox="1"/>
          <p:nvPr>
            <p:ph type="title"/>
          </p:nvPr>
        </p:nvSpPr>
        <p:spPr>
          <a:prstGeom prst="rect">
            <a:avLst/>
          </a:prstGeom>
        </p:spPr>
        <p:txBody>
          <a:bodyPr/>
          <a:lstStyle/>
          <a:p>
            <a:pPr/>
            <a:r>
              <a:t>Results - AI &amp; Drug Novelty</a:t>
            </a:r>
          </a:p>
        </p:txBody>
      </p:sp>
      <p:sp>
        <p:nvSpPr>
          <p:cNvPr id="671" name="Rectangle 15"/>
          <p:cNvSpPr txBox="1"/>
          <p:nvPr/>
        </p:nvSpPr>
        <p:spPr>
          <a:xfrm>
            <a:off x="1475873" y="2605013"/>
            <a:ext cx="22131535" cy="813432"/>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lvl="1" indent="171450" defTabSz="457200">
              <a:defRPr sz="4800">
                <a:solidFill>
                  <a:schemeClr val="accent1"/>
                </a:solidFill>
              </a:defRPr>
            </a:pPr>
            <a:r>
              <a:t>ln(# of Drugs)</a:t>
            </a:r>
            <a:r>
              <a:rPr baseline="-13124"/>
              <a:t>it</a:t>
            </a:r>
            <a:r>
              <a:t>  =  </a:t>
            </a:r>
            <a:r>
              <a:t>β</a:t>
            </a:r>
            <a:r>
              <a:rPr baseline="-13124"/>
              <a:t>0</a:t>
            </a:r>
            <a:r>
              <a:t>  + </a:t>
            </a:r>
            <a:r>
              <a:rPr>
                <a:solidFill>
                  <a:srgbClr val="C5093B"/>
                </a:solidFill>
              </a:rPr>
              <a:t> </a:t>
            </a:r>
            <a:r>
              <a:rPr>
                <a:solidFill>
                  <a:srgbClr val="C5093B"/>
                </a:solidFill>
              </a:rPr>
              <a:t>β</a:t>
            </a:r>
            <a:r>
              <a:rPr baseline="-13124">
                <a:solidFill>
                  <a:srgbClr val="C5093B"/>
                </a:solidFill>
              </a:rPr>
              <a:t>1</a:t>
            </a:r>
            <a:r>
              <a:t>AI Innovation Capability</a:t>
            </a:r>
            <a:r>
              <a:rPr baseline="-13124"/>
              <a:t>it</a:t>
            </a:r>
            <a:r>
              <a:t> + y</a:t>
            </a:r>
            <a:r>
              <a:rPr baseline="-13124"/>
              <a:t>i </a:t>
            </a:r>
            <a:r>
              <a:t>+ </a:t>
            </a:r>
            <a:r>
              <a:t>γ</a:t>
            </a:r>
            <a:r>
              <a:rPr baseline="-13124"/>
              <a:t>t</a:t>
            </a:r>
            <a:r>
              <a:t> +  Controls</a:t>
            </a:r>
            <a:r>
              <a:rPr baseline="-13124"/>
              <a:t>it</a:t>
            </a:r>
            <a:r>
              <a:t> +  Error</a:t>
            </a:r>
            <a:r>
              <a:rPr baseline="-13124"/>
              <a:t>it</a:t>
            </a:r>
            <a:r>
              <a:t> </a:t>
            </a:r>
          </a:p>
        </p:txBody>
      </p:sp>
      <p:pic>
        <p:nvPicPr>
          <p:cNvPr id="672" name="Picture 4" descr="Picture 4"/>
          <p:cNvPicPr>
            <a:picLocks noChangeAspect="1"/>
          </p:cNvPicPr>
          <p:nvPr/>
        </p:nvPicPr>
        <p:blipFill>
          <a:blip r:embed="rId2">
            <a:extLst/>
          </a:blip>
          <a:stretch>
            <a:fillRect/>
          </a:stretch>
        </p:blipFill>
        <p:spPr>
          <a:xfrm>
            <a:off x="6336660" y="4770747"/>
            <a:ext cx="10617002" cy="7410345"/>
          </a:xfrm>
          <a:prstGeom prst="rect">
            <a:avLst/>
          </a:prstGeom>
          <a:ln w="12700">
            <a:miter lim="400000"/>
          </a:ln>
        </p:spPr>
      </p:pic>
      <p:sp>
        <p:nvSpPr>
          <p:cNvPr id="673" name="TextBox 8"/>
          <p:cNvSpPr txBox="1"/>
          <p:nvPr/>
        </p:nvSpPr>
        <p:spPr>
          <a:xfrm>
            <a:off x="7929807" y="12201124"/>
            <a:ext cx="8524386" cy="548045"/>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457200">
              <a:defRPr sz="3200">
                <a:solidFill>
                  <a:schemeClr val="accent1"/>
                </a:solidFill>
              </a:defRPr>
            </a:lvl1pPr>
          </a:lstStyle>
          <a:p>
            <a:pPr/>
            <a:r>
              <a:t>Note: *** p&lt;0.01, ** p&lt;0.05, * p&lt;0.1</a:t>
            </a:r>
          </a:p>
        </p:txBody>
      </p:sp>
      <p:sp>
        <p:nvSpPr>
          <p:cNvPr id="674" name="Straight Connector 19"/>
          <p:cNvSpPr/>
          <p:nvPr/>
        </p:nvSpPr>
        <p:spPr>
          <a:xfrm flipH="1">
            <a:off x="10845800" y="5441594"/>
            <a:ext cx="1" cy="6094050"/>
          </a:xfrm>
          <a:prstGeom prst="line">
            <a:avLst/>
          </a:prstGeom>
          <a:ln w="63500">
            <a:solidFill>
              <a:schemeClr val="accent1"/>
            </a:solidFill>
            <a:prstDash val="dash"/>
          </a:ln>
        </p:spPr>
        <p:txBody>
          <a:bodyPr lIns="45719" rIns="45719"/>
          <a:lstStyle/>
          <a:p>
            <a:pPr defTabSz="457200">
              <a:defRPr sz="1800">
                <a:solidFill>
                  <a:srgbClr val="000000"/>
                </a:solidFill>
                <a:latin typeface="+mn-lt"/>
                <a:ea typeface="+mn-ea"/>
                <a:cs typeface="+mn-cs"/>
                <a:sym typeface="Calibri"/>
              </a:defRPr>
            </a:pPr>
          </a:p>
        </p:txBody>
      </p:sp>
      <p:sp>
        <p:nvSpPr>
          <p:cNvPr id="675" name="Straight Connector 19"/>
          <p:cNvSpPr/>
          <p:nvPr/>
        </p:nvSpPr>
        <p:spPr>
          <a:xfrm>
            <a:off x="13666624" y="5441594"/>
            <a:ext cx="1" cy="6094050"/>
          </a:xfrm>
          <a:prstGeom prst="line">
            <a:avLst/>
          </a:prstGeom>
          <a:ln w="63500">
            <a:solidFill>
              <a:schemeClr val="accent1"/>
            </a:solidFill>
            <a:prstDash val="dash"/>
          </a:ln>
        </p:spPr>
        <p:txBody>
          <a:bodyPr lIns="45719" rIns="45719"/>
          <a:lstStyle/>
          <a:p>
            <a:pPr defTabSz="457200">
              <a:defRPr sz="1800">
                <a:solidFill>
                  <a:srgbClr val="000000"/>
                </a:solidFill>
                <a:latin typeface="+mn-lt"/>
                <a:ea typeface="+mn-ea"/>
                <a:cs typeface="+mn-cs"/>
                <a:sym typeface="Calibri"/>
              </a:defRPr>
            </a:pPr>
          </a:p>
        </p:txBody>
      </p:sp>
      <p:sp>
        <p:nvSpPr>
          <p:cNvPr id="676" name="Rectangle 13"/>
          <p:cNvSpPr txBox="1"/>
          <p:nvPr/>
        </p:nvSpPr>
        <p:spPr>
          <a:xfrm>
            <a:off x="7980526" y="3974025"/>
            <a:ext cx="2730501" cy="1525530"/>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ctr" defTabSz="457200">
              <a:defRPr sz="3300">
                <a:solidFill>
                  <a:schemeClr val="accent1"/>
                </a:solidFill>
              </a:defRPr>
            </a:pPr>
            <a:r>
              <a:t>Incremental </a:t>
            </a:r>
          </a:p>
          <a:p>
            <a:pPr algn="ctr" defTabSz="457200">
              <a:defRPr sz="3300">
                <a:solidFill>
                  <a:schemeClr val="accent1"/>
                </a:solidFill>
              </a:defRPr>
            </a:pPr>
            <a:r>
              <a:t>0.00255</a:t>
            </a:r>
          </a:p>
          <a:p>
            <a:pPr algn="ctr" defTabSz="457200">
              <a:defRPr sz="3300">
                <a:solidFill>
                  <a:schemeClr val="accent1"/>
                </a:solidFill>
              </a:defRPr>
            </a:pPr>
            <a:r>
              <a:t>(0.00160 )</a:t>
            </a:r>
          </a:p>
        </p:txBody>
      </p:sp>
      <p:sp>
        <p:nvSpPr>
          <p:cNvPr id="677" name="Rectangle 21"/>
          <p:cNvSpPr txBox="1"/>
          <p:nvPr/>
        </p:nvSpPr>
        <p:spPr>
          <a:xfrm>
            <a:off x="13672974" y="3974025"/>
            <a:ext cx="2730501" cy="1525530"/>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ctr" defTabSz="457200">
              <a:defRPr sz="3300">
                <a:solidFill>
                  <a:schemeClr val="accent1"/>
                </a:solidFill>
              </a:defRPr>
            </a:pPr>
            <a:r>
              <a:t>Brand new</a:t>
            </a:r>
          </a:p>
          <a:p>
            <a:pPr algn="ctr" defTabSz="457200">
              <a:defRPr sz="3300">
                <a:solidFill>
                  <a:schemeClr val="accent1"/>
                </a:solidFill>
              </a:defRPr>
            </a:pPr>
            <a:r>
              <a:t>0.0027</a:t>
            </a:r>
          </a:p>
          <a:p>
            <a:pPr algn="ctr" defTabSz="457200">
              <a:defRPr sz="3300">
                <a:solidFill>
                  <a:schemeClr val="accent1"/>
                </a:solidFill>
              </a:defRPr>
            </a:pPr>
            <a:r>
              <a:t>(0.0020)</a:t>
            </a:r>
          </a:p>
        </p:txBody>
      </p:sp>
      <p:sp>
        <p:nvSpPr>
          <p:cNvPr id="678" name="Rectangle 13"/>
          <p:cNvSpPr txBox="1"/>
          <p:nvPr/>
        </p:nvSpPr>
        <p:spPr>
          <a:xfrm>
            <a:off x="10826750" y="3974025"/>
            <a:ext cx="2730500" cy="1525530"/>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ctr" defTabSz="457200">
              <a:defRPr sz="3300">
                <a:solidFill>
                  <a:schemeClr val="accent1"/>
                </a:solidFill>
              </a:defRPr>
            </a:pPr>
            <a:r>
              <a:t>Medium novel</a:t>
            </a:r>
          </a:p>
          <a:p>
            <a:pPr algn="ctr" defTabSz="457200">
              <a:defRPr sz="3300">
                <a:solidFill>
                  <a:srgbClr val="C5093B"/>
                </a:solidFill>
              </a:defRPr>
            </a:pPr>
            <a:r>
              <a:t>0.017***</a:t>
            </a:r>
          </a:p>
          <a:p>
            <a:pPr algn="ctr" defTabSz="457200">
              <a:defRPr sz="3300">
                <a:solidFill>
                  <a:srgbClr val="C5093B"/>
                </a:solidFill>
              </a:defRPr>
            </a:pPr>
            <a:r>
              <a:t>(0.0040 )</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Impact of Known and Unknown Mechanism"/>
          <p:cNvSpPr txBox="1"/>
          <p:nvPr>
            <p:ph type="title"/>
          </p:nvPr>
        </p:nvSpPr>
        <p:spPr>
          <a:prstGeom prst="rect">
            <a:avLst/>
          </a:prstGeom>
        </p:spPr>
        <p:txBody>
          <a:bodyPr/>
          <a:lstStyle/>
          <a:p>
            <a:pPr/>
            <a:r>
              <a:t>Impact of Known and Unknown Mechanism</a:t>
            </a:r>
          </a:p>
        </p:txBody>
      </p:sp>
      <p:graphicFrame>
        <p:nvGraphicFramePr>
          <p:cNvPr id="681" name="Chart 3"/>
          <p:cNvGraphicFramePr/>
          <p:nvPr/>
        </p:nvGraphicFramePr>
        <p:xfrm>
          <a:off x="1625283" y="2670871"/>
          <a:ext cx="21405837" cy="9423782"/>
        </p:xfrm>
        <a:graphic xmlns:a="http://schemas.openxmlformats.org/drawingml/2006/main">
          <a:graphicData uri="http://schemas.openxmlformats.org/drawingml/2006/chart">
            <c:chart xmlns:c="http://schemas.openxmlformats.org/drawingml/2006/chart" r:id="rId2"/>
          </a:graphicData>
        </a:graphic>
      </p:graphicFrame>
      <p:sp>
        <p:nvSpPr>
          <p:cNvPr id="682" name="No known…"/>
          <p:cNvSpPr txBox="1"/>
          <p:nvPr/>
        </p:nvSpPr>
        <p:spPr>
          <a:xfrm>
            <a:off x="4140200" y="3826970"/>
            <a:ext cx="2533150" cy="12347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a:solidFill>
                  <a:schemeClr val="accent4"/>
                </a:solidFill>
              </a:defRPr>
            </a:pPr>
            <a:r>
              <a:t>No known </a:t>
            </a:r>
          </a:p>
          <a:p>
            <a:pPr algn="ctr">
              <a:defRPr>
                <a:solidFill>
                  <a:schemeClr val="accent4"/>
                </a:solidFill>
              </a:defRPr>
            </a:pPr>
            <a:r>
              <a:t>mechanism</a:t>
            </a:r>
          </a:p>
        </p:txBody>
      </p:sp>
      <p:sp>
        <p:nvSpPr>
          <p:cNvPr id="683" name="Known…"/>
          <p:cNvSpPr txBox="1"/>
          <p:nvPr/>
        </p:nvSpPr>
        <p:spPr>
          <a:xfrm>
            <a:off x="8015069" y="3826970"/>
            <a:ext cx="2533150" cy="12347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a:solidFill>
                  <a:schemeClr val="accent4"/>
                </a:solidFill>
              </a:defRPr>
            </a:pPr>
            <a:r>
              <a:t>Known</a:t>
            </a:r>
          </a:p>
          <a:p>
            <a:pPr algn="ctr">
              <a:defRPr>
                <a:solidFill>
                  <a:schemeClr val="accent4"/>
                </a:solidFill>
              </a:defRPr>
            </a:pPr>
            <a:r>
              <a:t>mechanism</a:t>
            </a:r>
          </a:p>
        </p:txBody>
      </p:sp>
      <p:sp>
        <p:nvSpPr>
          <p:cNvPr id="684" name="Known…"/>
          <p:cNvSpPr txBox="1"/>
          <p:nvPr/>
        </p:nvSpPr>
        <p:spPr>
          <a:xfrm>
            <a:off x="11712138" y="3560270"/>
            <a:ext cx="2990797" cy="17681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a:solidFill>
                  <a:schemeClr val="accent4"/>
                </a:solidFill>
              </a:defRPr>
            </a:pPr>
            <a:r>
              <a:t>Known </a:t>
            </a:r>
          </a:p>
          <a:p>
            <a:pPr algn="ctr">
              <a:defRPr>
                <a:solidFill>
                  <a:schemeClr val="accent4"/>
                </a:solidFill>
              </a:defRPr>
            </a:pPr>
            <a:r>
              <a:t>mechanism</a:t>
            </a:r>
          </a:p>
          <a:p>
            <a:pPr algn="ctr">
              <a:defRPr>
                <a:solidFill>
                  <a:schemeClr val="accent4"/>
                </a:solidFill>
              </a:defRPr>
            </a:pPr>
            <a:r>
              <a:t>&amp; incremental</a:t>
            </a:r>
          </a:p>
        </p:txBody>
      </p:sp>
      <p:sp>
        <p:nvSpPr>
          <p:cNvPr id="685" name="Known…"/>
          <p:cNvSpPr txBox="1"/>
          <p:nvPr/>
        </p:nvSpPr>
        <p:spPr>
          <a:xfrm>
            <a:off x="15397366" y="3560270"/>
            <a:ext cx="3473669" cy="17681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a:solidFill>
                  <a:schemeClr val="accent4"/>
                </a:solidFill>
              </a:defRPr>
            </a:pPr>
            <a:r>
              <a:t>Known </a:t>
            </a:r>
          </a:p>
          <a:p>
            <a:pPr algn="ctr">
              <a:defRPr>
                <a:solidFill>
                  <a:schemeClr val="accent4"/>
                </a:solidFill>
              </a:defRPr>
            </a:pPr>
            <a:r>
              <a:t>mechanism</a:t>
            </a:r>
          </a:p>
          <a:p>
            <a:pPr algn="ctr">
              <a:defRPr>
                <a:solidFill>
                  <a:schemeClr val="accent4"/>
                </a:solidFill>
              </a:defRPr>
            </a:pPr>
            <a:r>
              <a:t>&amp; medium novel</a:t>
            </a:r>
          </a:p>
        </p:txBody>
      </p:sp>
      <p:sp>
        <p:nvSpPr>
          <p:cNvPr id="686" name="Known…"/>
          <p:cNvSpPr txBox="1"/>
          <p:nvPr/>
        </p:nvSpPr>
        <p:spPr>
          <a:xfrm>
            <a:off x="19565468" y="3560270"/>
            <a:ext cx="2711297" cy="17681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a:solidFill>
                  <a:schemeClr val="accent4"/>
                </a:solidFill>
              </a:defRPr>
            </a:pPr>
            <a:r>
              <a:t>Known </a:t>
            </a:r>
          </a:p>
          <a:p>
            <a:pPr algn="ctr">
              <a:defRPr>
                <a:solidFill>
                  <a:schemeClr val="accent4"/>
                </a:solidFill>
              </a:defRPr>
            </a:pPr>
            <a:r>
              <a:t>mechanism</a:t>
            </a:r>
          </a:p>
          <a:p>
            <a:pPr algn="ctr">
              <a:defRPr>
                <a:solidFill>
                  <a:schemeClr val="accent4"/>
                </a:solidFill>
              </a:defRPr>
            </a:pPr>
            <a:r>
              <a:t>&amp; very novel</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Main Takeaways"/>
          <p:cNvSpPr txBox="1"/>
          <p:nvPr>
            <p:ph type="title"/>
          </p:nvPr>
        </p:nvSpPr>
        <p:spPr>
          <a:prstGeom prst="rect">
            <a:avLst/>
          </a:prstGeom>
        </p:spPr>
        <p:txBody>
          <a:bodyPr/>
          <a:lstStyle/>
          <a:p>
            <a:pPr/>
            <a:r>
              <a:t>Main Takeaways</a:t>
            </a:r>
          </a:p>
        </p:txBody>
      </p:sp>
      <p:sp>
        <p:nvSpPr>
          <p:cNvPr id="689" name="It is really hard to know which drug candidates are real and which ones are false…"/>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It is really hard to know which drug candidates are real and which ones are false</a:t>
            </a:r>
          </a:p>
          <a:p>
            <a:pPr lvl="1" marL="481263" indent="-481263">
              <a:lnSpc>
                <a:spcPct val="110000"/>
              </a:lnSpc>
              <a:spcBef>
                <a:spcPts val="3000"/>
              </a:spcBef>
              <a:buSzPct val="100000"/>
              <a:buChar char="•"/>
              <a:defRPr sz="4800"/>
            </a:pPr>
            <a:r>
              <a:t>AI is a great data mining machine, finding all kinds of correlations and hidden patterns you didn’t see before </a:t>
            </a:r>
          </a:p>
          <a:p>
            <a:pPr lvl="2" marL="1243263" indent="-481263">
              <a:lnSpc>
                <a:spcPct val="110000"/>
              </a:lnSpc>
              <a:spcBef>
                <a:spcPts val="1500"/>
              </a:spcBef>
              <a:buSzPct val="100000"/>
              <a:buChar char="•"/>
              <a:defRPr sz="4800"/>
            </a:pPr>
            <a:r>
              <a:t>A new way of combining things in a new way</a:t>
            </a:r>
          </a:p>
          <a:p>
            <a:pPr lvl="2" marL="1243263" indent="-481263">
              <a:lnSpc>
                <a:spcPct val="110000"/>
              </a:lnSpc>
              <a:spcBef>
                <a:spcPts val="1500"/>
              </a:spcBef>
              <a:buSzPct val="100000"/>
              <a:buChar char="•"/>
              <a:defRPr sz="4800"/>
            </a:pPr>
            <a:r>
              <a:t>In terms of finding novel drug compounds, the effect is relatively minimal</a:t>
            </a:r>
          </a:p>
          <a:p>
            <a:pPr lvl="1" marL="481263" indent="-481263">
              <a:lnSpc>
                <a:spcPct val="110000"/>
              </a:lnSpc>
              <a:spcBef>
                <a:spcPts val="3000"/>
              </a:spcBef>
              <a:buSzPct val="100000"/>
              <a:buChar char="•"/>
              <a:defRPr sz="4800"/>
            </a:pPr>
            <a:r>
              <a:t>The mechanism impact can help you to discern between spurious correlation and true causation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8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89"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93" name="Group"/>
          <p:cNvGrpSpPr/>
          <p:nvPr/>
        </p:nvGrpSpPr>
        <p:grpSpPr>
          <a:xfrm>
            <a:off x="7416493" y="6425273"/>
            <a:ext cx="11054679" cy="4276399"/>
            <a:chOff x="0" y="0"/>
            <a:chExt cx="11054678" cy="4276397"/>
          </a:xfrm>
        </p:grpSpPr>
        <p:sp>
          <p:nvSpPr>
            <p:cNvPr id="691" name="Line"/>
            <p:cNvSpPr/>
            <p:nvPr/>
          </p:nvSpPr>
          <p:spPr>
            <a:xfrm>
              <a:off x="0" y="-1"/>
              <a:ext cx="4711301" cy="2590533"/>
            </a:xfrm>
            <a:prstGeom prst="line">
              <a:avLst/>
            </a:prstGeom>
            <a:noFill/>
            <a:ln w="88900" cap="flat">
              <a:solidFill>
                <a:schemeClr val="accent4"/>
              </a:solidFill>
              <a:prstDash val="solid"/>
              <a:miter lim="800000"/>
              <a:tailEnd type="oval" w="med" len="med"/>
            </a:ln>
            <a:effectLst/>
          </p:spPr>
          <p:txBody>
            <a:bodyPr wrap="square" lIns="91439" tIns="91439" rIns="91439" bIns="91439" numCol="1" anchor="t">
              <a:noAutofit/>
            </a:bodyPr>
            <a:lstStyle/>
            <a:p>
              <a:pPr>
                <a:lnSpc>
                  <a:spcPct val="113000"/>
                </a:lnSpc>
                <a:spcBef>
                  <a:spcPts val="1600"/>
                </a:spcBef>
                <a:defRPr sz="4400">
                  <a:solidFill>
                    <a:schemeClr val="accent4"/>
                  </a:solidFill>
                  <a:latin typeface="Garamond"/>
                  <a:ea typeface="Garamond"/>
                  <a:cs typeface="Garamond"/>
                  <a:sym typeface="Garamond"/>
                </a:defRPr>
              </a:pPr>
            </a:p>
          </p:txBody>
        </p:sp>
        <p:pic>
          <p:nvPicPr>
            <p:cNvPr id="692" name="iu.jpeg" descr="iu.jpeg"/>
            <p:cNvPicPr>
              <a:picLocks noChangeAspect="1"/>
            </p:cNvPicPr>
            <p:nvPr/>
          </p:nvPicPr>
          <p:blipFill>
            <a:blip r:embed="rId2">
              <a:extLst/>
            </a:blip>
            <a:srcRect l="9138" t="0" r="1363" b="0"/>
            <a:stretch>
              <a:fillRect/>
            </a:stretch>
          </p:blipFill>
          <p:spPr>
            <a:xfrm>
              <a:off x="5225378" y="886231"/>
              <a:ext cx="5829301" cy="3390167"/>
            </a:xfrm>
            <a:prstGeom prst="rect">
              <a:avLst/>
            </a:prstGeom>
            <a:ln w="12700" cap="flat">
              <a:noFill/>
              <a:miter lim="400000"/>
            </a:ln>
            <a:effectLst/>
          </p:spPr>
        </p:pic>
      </p:grpSp>
      <p:grpSp>
        <p:nvGrpSpPr>
          <p:cNvPr id="700" name="Group"/>
          <p:cNvGrpSpPr/>
          <p:nvPr/>
        </p:nvGrpSpPr>
        <p:grpSpPr>
          <a:xfrm>
            <a:off x="7405284" y="2528397"/>
            <a:ext cx="11064492" cy="4093986"/>
            <a:chOff x="0" y="0"/>
            <a:chExt cx="11064491" cy="4093984"/>
          </a:xfrm>
        </p:grpSpPr>
        <p:grpSp>
          <p:nvGrpSpPr>
            <p:cNvPr id="698" name="Group"/>
            <p:cNvGrpSpPr/>
            <p:nvPr/>
          </p:nvGrpSpPr>
          <p:grpSpPr>
            <a:xfrm>
              <a:off x="0" y="196274"/>
              <a:ext cx="11064492" cy="3810330"/>
              <a:chOff x="0" y="0"/>
              <a:chExt cx="11064491" cy="3810329"/>
            </a:xfrm>
          </p:grpSpPr>
          <p:sp>
            <p:nvSpPr>
              <p:cNvPr id="694" name="Line"/>
              <p:cNvSpPr/>
              <p:nvPr/>
            </p:nvSpPr>
            <p:spPr>
              <a:xfrm>
                <a:off x="0" y="1842970"/>
                <a:ext cx="4713823" cy="1"/>
              </a:xfrm>
              <a:prstGeom prst="line">
                <a:avLst/>
              </a:prstGeom>
              <a:noFill/>
              <a:ln w="88900" cap="flat">
                <a:solidFill>
                  <a:schemeClr val="accent4"/>
                </a:solidFill>
                <a:prstDash val="solid"/>
                <a:miter lim="800000"/>
                <a:tailEnd type="oval" w="med" len="med"/>
              </a:ln>
              <a:effectLst/>
            </p:spPr>
            <p:txBody>
              <a:bodyPr wrap="square" lIns="91439" tIns="91439" rIns="91439" bIns="91439" numCol="1" anchor="t">
                <a:noAutofit/>
              </a:bodyPr>
              <a:lstStyle/>
              <a:p>
                <a:pPr>
                  <a:lnSpc>
                    <a:spcPct val="113000"/>
                  </a:lnSpc>
                  <a:spcBef>
                    <a:spcPts val="1600"/>
                  </a:spcBef>
                  <a:defRPr sz="4400">
                    <a:solidFill>
                      <a:schemeClr val="accent4"/>
                    </a:solidFill>
                    <a:latin typeface="Garamond"/>
                    <a:ea typeface="Garamond"/>
                    <a:cs typeface="Garamond"/>
                    <a:sym typeface="Garamond"/>
                  </a:defRPr>
                </a:pPr>
              </a:p>
            </p:txBody>
          </p:sp>
          <p:grpSp>
            <p:nvGrpSpPr>
              <p:cNvPr id="697" name="Group"/>
              <p:cNvGrpSpPr/>
              <p:nvPr/>
            </p:nvGrpSpPr>
            <p:grpSpPr>
              <a:xfrm>
                <a:off x="5237983" y="0"/>
                <a:ext cx="5826509" cy="3810330"/>
                <a:chOff x="0" y="0"/>
                <a:chExt cx="5826508" cy="3810329"/>
              </a:xfrm>
            </p:grpSpPr>
            <p:pic>
              <p:nvPicPr>
                <p:cNvPr id="695" name="Picture 8" descr="Picture 8"/>
                <p:cNvPicPr>
                  <a:picLocks noChangeAspect="1"/>
                </p:cNvPicPr>
                <p:nvPr/>
              </p:nvPicPr>
              <p:blipFill>
                <a:blip r:embed="rId3">
                  <a:extLst/>
                </a:blip>
                <a:stretch>
                  <a:fillRect/>
                </a:stretch>
              </p:blipFill>
              <p:spPr>
                <a:xfrm>
                  <a:off x="0" y="0"/>
                  <a:ext cx="3254639" cy="3810001"/>
                </a:xfrm>
                <a:prstGeom prst="rect">
                  <a:avLst/>
                </a:prstGeom>
                <a:ln w="12700" cap="flat">
                  <a:noFill/>
                  <a:miter lim="400000"/>
                </a:ln>
                <a:effectLst/>
              </p:spPr>
            </p:pic>
            <p:pic>
              <p:nvPicPr>
                <p:cNvPr id="696" name="Picture 11" descr="Picture 11"/>
                <p:cNvPicPr>
                  <a:picLocks noChangeAspect="1"/>
                </p:cNvPicPr>
                <p:nvPr/>
              </p:nvPicPr>
              <p:blipFill>
                <a:blip r:embed="rId4">
                  <a:extLst/>
                </a:blip>
                <a:stretch>
                  <a:fillRect/>
                </a:stretch>
              </p:blipFill>
              <p:spPr>
                <a:xfrm>
                  <a:off x="3234113" y="0"/>
                  <a:ext cx="2592396" cy="3810330"/>
                </a:xfrm>
                <a:prstGeom prst="rect">
                  <a:avLst/>
                </a:prstGeom>
                <a:ln w="12700" cap="flat">
                  <a:noFill/>
                  <a:miter lim="400000"/>
                </a:ln>
                <a:effectLst/>
              </p:spPr>
            </p:pic>
          </p:grpSp>
        </p:grpSp>
        <p:sp>
          <p:nvSpPr>
            <p:cNvPr id="699" name="Rectangle 15"/>
            <p:cNvSpPr/>
            <p:nvPr/>
          </p:nvSpPr>
          <p:spPr>
            <a:xfrm>
              <a:off x="6807333" y="0"/>
              <a:ext cx="267048" cy="4093985"/>
            </a:xfrm>
            <a:prstGeom prst="rect">
              <a:avLst/>
            </a:prstGeom>
            <a:noFill/>
            <a:ln w="25400" cap="flat">
              <a:solidFill>
                <a:srgbClr val="C00000"/>
              </a:solidFill>
              <a:prstDash val="solid"/>
              <a:round/>
            </a:ln>
            <a:effectLst/>
          </p:spPr>
          <p:txBody>
            <a:bodyPr wrap="square" lIns="45719" tIns="45719" rIns="45719" bIns="45719" numCol="1" anchor="ctr">
              <a:noAutofit/>
            </a:bodyPr>
            <a:lstStyle/>
            <a:p>
              <a:pPr algn="ctr" defTabSz="457200">
                <a:defRPr sz="1300">
                  <a:solidFill>
                    <a:srgbClr val="FFFFFF"/>
                  </a:solidFill>
                  <a:latin typeface="+mn-lt"/>
                  <a:ea typeface="+mn-ea"/>
                  <a:cs typeface="+mn-cs"/>
                  <a:sym typeface="Calibri"/>
                </a:defRPr>
              </a:pPr>
            </a:p>
          </p:txBody>
        </p:sp>
      </p:grpSp>
      <p:sp>
        <p:nvSpPr>
          <p:cNvPr id="701" name="Limited Data and Tacit Knowledge"/>
          <p:cNvSpPr txBox="1"/>
          <p:nvPr>
            <p:ph type="title"/>
          </p:nvPr>
        </p:nvSpPr>
        <p:spPr>
          <a:prstGeom prst="rect">
            <a:avLst/>
          </a:prstGeom>
        </p:spPr>
        <p:txBody>
          <a:bodyPr/>
          <a:lstStyle/>
          <a:p>
            <a:pPr/>
            <a:r>
              <a:t>Limited Data and Tacit Knowledge</a:t>
            </a:r>
          </a:p>
        </p:txBody>
      </p:sp>
      <p:pic>
        <p:nvPicPr>
          <p:cNvPr id="702" name="Picture 4" descr="Picture 4"/>
          <p:cNvPicPr>
            <a:picLocks noChangeAspect="1"/>
          </p:cNvPicPr>
          <p:nvPr/>
        </p:nvPicPr>
        <p:blipFill>
          <a:blip r:embed="rId5">
            <a:extLst/>
          </a:blip>
          <a:stretch>
            <a:fillRect/>
          </a:stretch>
        </p:blipFill>
        <p:spPr>
          <a:xfrm>
            <a:off x="4385133" y="2528397"/>
            <a:ext cx="3380977" cy="6150932"/>
          </a:xfrm>
          <a:prstGeom prst="rect">
            <a:avLst/>
          </a:prstGeom>
          <a:ln w="12700">
            <a:miter lim="400000"/>
          </a:ln>
        </p:spPr>
      </p:pic>
      <p:sp>
        <p:nvSpPr>
          <p:cNvPr id="703" name="Novel therapy for malaria…"/>
          <p:cNvSpPr txBox="1"/>
          <p:nvPr>
            <p:ph type="body" sz="quarter" idx="1"/>
          </p:nvPr>
        </p:nvSpPr>
        <p:spPr>
          <a:xfrm>
            <a:off x="1676400" y="9517215"/>
            <a:ext cx="8798444" cy="2953388"/>
          </a:xfrm>
          <a:prstGeom prst="rect">
            <a:avLst/>
          </a:prstGeom>
        </p:spPr>
        <p:txBody>
          <a:bodyPr/>
          <a:lstStyle/>
          <a:p>
            <a:pPr lvl="1" marL="481263" indent="-481263">
              <a:lnSpc>
                <a:spcPct val="110000"/>
              </a:lnSpc>
              <a:spcBef>
                <a:spcPts val="3000"/>
              </a:spcBef>
              <a:buSzPct val="100000"/>
              <a:buChar char="•"/>
              <a:defRPr sz="4800"/>
            </a:pPr>
            <a:r>
              <a:t>Novel therapy for malaria</a:t>
            </a:r>
          </a:p>
          <a:p>
            <a:pPr lvl="1" marL="481263" indent="-481263">
              <a:lnSpc>
                <a:spcPct val="110000"/>
              </a:lnSpc>
              <a:spcBef>
                <a:spcPts val="3000"/>
              </a:spcBef>
              <a:buSzPct val="100000"/>
              <a:buChar char="•"/>
              <a:defRPr sz="4800"/>
            </a:pPr>
            <a:r>
              <a:t>Discovered by Dr. Youyou Tu, 2015 Nobel Prize</a:t>
            </a:r>
          </a:p>
        </p:txBody>
      </p:sp>
      <p:sp>
        <p:nvSpPr>
          <p:cNvPr id="704" name="Limited data"/>
          <p:cNvSpPr txBox="1"/>
          <p:nvPr/>
        </p:nvSpPr>
        <p:spPr>
          <a:xfrm>
            <a:off x="18813698" y="4144671"/>
            <a:ext cx="4533028" cy="861438"/>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defRPr sz="4800">
                <a:solidFill>
                  <a:schemeClr val="accent4"/>
                </a:solidFill>
              </a:defRPr>
            </a:lvl1pPr>
          </a:lstStyle>
          <a:p>
            <a:pPr/>
            <a:r>
              <a:t>Limited data</a:t>
            </a:r>
          </a:p>
        </p:txBody>
      </p:sp>
      <p:sp>
        <p:nvSpPr>
          <p:cNvPr id="705" name="Tacit knowledge"/>
          <p:cNvSpPr txBox="1"/>
          <p:nvPr/>
        </p:nvSpPr>
        <p:spPr>
          <a:xfrm>
            <a:off x="18806690" y="8575839"/>
            <a:ext cx="4533028" cy="86143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4800">
                <a:solidFill>
                  <a:schemeClr val="accent4"/>
                </a:solidFill>
              </a:defRPr>
            </a:lvl1pPr>
          </a:lstStyle>
          <a:p>
            <a:pPr/>
            <a:r>
              <a:t>Tacit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7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3" fill="hold">
                                  <p:stCondLst>
                                    <p:cond delay="0"/>
                                  </p:stCondLst>
                                  <p:iterate type="el" backwards="0">
                                    <p:tmAbs val="0"/>
                                  </p:iterate>
                                  <p:childTnLst>
                                    <p:set>
                                      <p:cBhvr>
                                        <p:cTn id="20" fill="hold"/>
                                        <p:tgtEl>
                                          <p:spTgt spid="6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7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el" backwards="0">
                                    <p:tmAbs val="0"/>
                                  </p:iterate>
                                  <p:childTnLst>
                                    <p:set>
                                      <p:cBhvr>
                                        <p:cTn id="28" fill="hold"/>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3" grpId="3"/>
      <p:bldP build="whole" bldLvl="1" animBg="1" rev="0" advAuto="0" spid="700" grpId="2"/>
      <p:bldP build="whole" bldLvl="1" animBg="1" rev="0" advAuto="0" spid="704" grpId="4"/>
      <p:bldP build="p" bldLvl="5" animBg="1" rev="0" advAuto="0" spid="703" grpId="1"/>
      <p:bldP build="whole" bldLvl="1" animBg="1" rev="0" advAuto="0" spid="705" grpId="5"/>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Pure AI Skills vs. Hybrid AI Skills"/>
          <p:cNvSpPr txBox="1"/>
          <p:nvPr>
            <p:ph type="title"/>
          </p:nvPr>
        </p:nvSpPr>
        <p:spPr>
          <a:prstGeom prst="rect">
            <a:avLst/>
          </a:prstGeom>
        </p:spPr>
        <p:txBody>
          <a:bodyPr/>
          <a:lstStyle/>
          <a:p>
            <a:pPr/>
            <a:r>
              <a:t>Pure AI Skills vs. Hybrid AI Skills</a:t>
            </a:r>
          </a:p>
        </p:txBody>
      </p:sp>
      <p:graphicFrame>
        <p:nvGraphicFramePr>
          <p:cNvPr id="708" name="Chart 2"/>
          <p:cNvGraphicFramePr/>
          <p:nvPr/>
        </p:nvGraphicFramePr>
        <p:xfrm>
          <a:off x="3607335" y="2684012"/>
          <a:ext cx="15410659" cy="9404594"/>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akeaways"/>
          <p:cNvSpPr txBox="1"/>
          <p:nvPr>
            <p:ph type="title"/>
          </p:nvPr>
        </p:nvSpPr>
        <p:spPr>
          <a:prstGeom prst="rect">
            <a:avLst/>
          </a:prstGeom>
        </p:spPr>
        <p:txBody>
          <a:bodyPr/>
          <a:lstStyle/>
          <a:p>
            <a:pPr/>
            <a:r>
              <a:t>Takeaways</a:t>
            </a:r>
          </a:p>
        </p:txBody>
      </p:sp>
      <p:sp>
        <p:nvSpPr>
          <p:cNvPr id="711" name="AI can help drug discovery at the very early stages, in the compound discovery stage…"/>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AI can help drug discovery at the very early stages, in the compound discovery stage</a:t>
            </a:r>
          </a:p>
          <a:p>
            <a:pPr lvl="1" marL="481263" indent="-481263">
              <a:lnSpc>
                <a:spcPct val="110000"/>
              </a:lnSpc>
              <a:spcBef>
                <a:spcPts val="3000"/>
              </a:spcBef>
              <a:buSzPct val="100000"/>
              <a:buChar char="•"/>
              <a:defRPr sz="4800"/>
            </a:pPr>
            <a:r>
              <a:t>This effect is especially strong when you already know what the mechanism of that drug is</a:t>
            </a:r>
          </a:p>
          <a:p>
            <a:pPr lvl="1" marL="481263" indent="-481263">
              <a:lnSpc>
                <a:spcPct val="110000"/>
              </a:lnSpc>
              <a:spcBef>
                <a:spcPts val="3000"/>
              </a:spcBef>
              <a:buSzPct val="100000"/>
              <a:buChar char="•"/>
              <a:defRPr sz="4800"/>
            </a:pPr>
            <a:r>
              <a:t>AI helps drug discovery for intermediately novel compounds, similar to recombination in innovation</a:t>
            </a:r>
          </a:p>
          <a:p>
            <a:pPr lvl="1" marL="481263" indent="-481263">
              <a:lnSpc>
                <a:spcPct val="110000"/>
              </a:lnSpc>
              <a:spcBef>
                <a:spcPts val="3000"/>
              </a:spcBef>
              <a:buSzPct val="100000"/>
              <a:buChar char="•"/>
              <a:defRPr sz="4800"/>
            </a:pPr>
            <a:r>
              <a:t>For really novel drug therapy, it’s still limited use because there isn’t enough data</a:t>
            </a:r>
          </a:p>
          <a:p>
            <a:pPr lvl="2" marL="1243263" indent="-481263">
              <a:lnSpc>
                <a:spcPct val="110000"/>
              </a:lnSpc>
              <a:spcBef>
                <a:spcPts val="1500"/>
              </a:spcBef>
              <a:buSzPct val="100000"/>
              <a:buChar char="•"/>
              <a:defRPr sz="4800"/>
            </a:pPr>
            <a:r>
              <a:t>Much of that development still relies on human ingenuity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7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11" grpId="1"/>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Rectangle 2"/>
          <p:cNvSpPr/>
          <p:nvPr/>
        </p:nvSpPr>
        <p:spPr>
          <a:xfrm>
            <a:off x="9448800" y="1828800"/>
            <a:ext cx="5486400" cy="6087217"/>
          </a:xfrm>
          <a:prstGeom prst="rect">
            <a:avLst/>
          </a:prstGeom>
          <a:blipFill>
            <a:blip r:embed="rId2"/>
            <a:stretch>
              <a:fillRect/>
            </a:stretch>
          </a:blip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he explosion of big data is ripe for advanced AI and data analytics technique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The explosion of big data is ripe for advanced AI and data analytics techniques</a:t>
            </a:r>
          </a:p>
          <a:p>
            <a:pPr lvl="2" marL="1243263" indent="-481263">
              <a:lnSpc>
                <a:spcPct val="110000"/>
              </a:lnSpc>
              <a:spcBef>
                <a:spcPts val="1500"/>
              </a:spcBef>
              <a:buSzPct val="100000"/>
              <a:buChar char="•"/>
              <a:defRPr sz="4800"/>
            </a:pPr>
            <a:r>
              <a:t>Explosion of text, pictures, video, sound</a:t>
            </a:r>
          </a:p>
          <a:p>
            <a:pPr lvl="1" marL="481263" indent="-481263">
              <a:lnSpc>
                <a:spcPct val="110000"/>
              </a:lnSpc>
              <a:spcBef>
                <a:spcPts val="3000"/>
              </a:spcBef>
              <a:buSzPct val="100000"/>
              <a:buChar char="•"/>
              <a:defRPr sz="4800"/>
            </a:pPr>
            <a:r>
              <a:t>Much of the data can come from business processes</a:t>
            </a:r>
          </a:p>
          <a:p>
            <a:pPr lvl="2" marL="1243263" indent="-481263">
              <a:lnSpc>
                <a:spcPct val="110000"/>
              </a:lnSpc>
              <a:spcBef>
                <a:spcPts val="1500"/>
              </a:spcBef>
              <a:buSzPct val="100000"/>
              <a:buChar char="•"/>
              <a:defRPr sz="4800"/>
            </a:pPr>
            <a:r>
              <a:t>Once firms can carefully curate their business process data and analyze it with advance machine learning analytics tools, this can lead to dramatic improvements in process innovation </a:t>
            </a:r>
          </a:p>
        </p:txBody>
      </p:sp>
      <p:sp>
        <p:nvSpPr>
          <p:cNvPr id="277" name="Big Data and Process Innovation"/>
          <p:cNvSpPr txBox="1"/>
          <p:nvPr>
            <p:ph type="title"/>
          </p:nvPr>
        </p:nvSpPr>
        <p:spPr>
          <a:prstGeom prst="rect">
            <a:avLst/>
          </a:prstGeom>
        </p:spPr>
        <p:txBody>
          <a:bodyPr/>
          <a:lstStyle/>
          <a:p>
            <a:pPr/>
            <a:r>
              <a:t>Big Data and Process Innovation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7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Google runs some the world’s largest data center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Google runs some the world’s largest data centers</a:t>
            </a:r>
          </a:p>
          <a:p>
            <a:pPr lvl="2" marL="1243263" indent="-481263">
              <a:lnSpc>
                <a:spcPct val="110000"/>
              </a:lnSpc>
              <a:spcBef>
                <a:spcPts val="1500"/>
              </a:spcBef>
              <a:buSzPct val="100000"/>
              <a:buChar char="•"/>
              <a:defRPr sz="4800"/>
            </a:pPr>
            <a:r>
              <a:t>They are extremely energy-intensive, supplying power to 100,000 servers while also keeping them cool</a:t>
            </a:r>
          </a:p>
          <a:p>
            <a:pPr lvl="2" marL="1243263" indent="-481263">
              <a:lnSpc>
                <a:spcPct val="110000"/>
              </a:lnSpc>
              <a:spcBef>
                <a:spcPts val="1500"/>
              </a:spcBef>
              <a:buSzPct val="100000"/>
              <a:buChar char="•"/>
              <a:defRPr sz="4800"/>
            </a:pPr>
            <a:r>
              <a:t>The cooling challenge is compounded by the fact that the facility’s computing load varies quite a bit</a:t>
            </a:r>
          </a:p>
          <a:p>
            <a:pPr lvl="2" marL="1243263" indent="-481263">
              <a:lnSpc>
                <a:spcPct val="110000"/>
              </a:lnSpc>
              <a:spcBef>
                <a:spcPts val="1500"/>
              </a:spcBef>
              <a:buSzPct val="100000"/>
              <a:buChar char="•"/>
              <a:defRPr sz="4800"/>
            </a:pPr>
            <a:r>
              <a:t>Humans typically control the pumps, coolers, cooling towers, and other equipment that keep data centers at the right temperature</a:t>
            </a:r>
          </a:p>
          <a:p>
            <a:pPr lvl="2" marL="1243263" indent="-481263">
              <a:lnSpc>
                <a:spcPct val="110000"/>
              </a:lnSpc>
              <a:spcBef>
                <a:spcPts val="1500"/>
              </a:spcBef>
              <a:buSzPct val="100000"/>
              <a:buChar char="•"/>
              <a:defRPr sz="4800"/>
            </a:pPr>
            <a:r>
              <a:t>Wanted to see whether machine learning could be used</a:t>
            </a:r>
          </a:p>
        </p:txBody>
      </p:sp>
      <p:sp>
        <p:nvSpPr>
          <p:cNvPr id="280" name="Google Data Centers"/>
          <p:cNvSpPr txBox="1"/>
          <p:nvPr>
            <p:ph type="title"/>
          </p:nvPr>
        </p:nvSpPr>
        <p:spPr>
          <a:prstGeom prst="rect">
            <a:avLst/>
          </a:prstGeom>
        </p:spPr>
        <p:txBody>
          <a:bodyPr/>
          <a:lstStyle/>
          <a:p>
            <a:pPr/>
            <a:r>
              <a:t>Google Data Centers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hey took years of historical data on data centers’ computing load, sensor readings, and environmental factors like temperature and humidity…"/>
          <p:cNvSpPr txBox="1"/>
          <p:nvPr>
            <p:ph type="body" sz="half" idx="1"/>
          </p:nvPr>
        </p:nvSpPr>
        <p:spPr>
          <a:xfrm>
            <a:off x="1676400" y="2651477"/>
            <a:ext cx="21031200" cy="3342577"/>
          </a:xfrm>
          <a:prstGeom prst="rect">
            <a:avLst/>
          </a:prstGeom>
        </p:spPr>
        <p:txBody>
          <a:bodyPr/>
          <a:lstStyle/>
          <a:p>
            <a:pPr lvl="1" marL="481263" indent="-481263">
              <a:lnSpc>
                <a:spcPct val="110000"/>
              </a:lnSpc>
              <a:spcBef>
                <a:spcPts val="3000"/>
              </a:spcBef>
              <a:buSzPct val="100000"/>
              <a:buChar char="•"/>
              <a:defRPr sz="4800"/>
            </a:pPr>
            <a:r>
              <a:t>They took years of historical data on data centers’ computing load, sensor readings, and environmental factors like temperature and humidity</a:t>
            </a:r>
          </a:p>
          <a:p>
            <a:pPr lvl="2" marL="1243263" indent="-481263">
              <a:lnSpc>
                <a:spcPct val="110000"/>
              </a:lnSpc>
              <a:spcBef>
                <a:spcPts val="1500"/>
              </a:spcBef>
              <a:buSzPct val="100000"/>
              <a:buChar char="•"/>
              <a:defRPr sz="4800"/>
            </a:pPr>
            <a:r>
              <a:t>Used all of this information to train a set of neural networks to control all of the available cooling equipment</a:t>
            </a:r>
          </a:p>
        </p:txBody>
      </p:sp>
      <p:sp>
        <p:nvSpPr>
          <p:cNvPr id="283" name="Google Data Centers"/>
          <p:cNvSpPr txBox="1"/>
          <p:nvPr>
            <p:ph type="title"/>
          </p:nvPr>
        </p:nvSpPr>
        <p:spPr>
          <a:prstGeom prst="rect">
            <a:avLst/>
          </a:prstGeom>
        </p:spPr>
        <p:txBody>
          <a:bodyPr/>
          <a:lstStyle/>
          <a:p>
            <a:pPr/>
            <a:r>
              <a:t>Google Data Centers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fter the system was deployed, energy used fell 40% and the overhead associated with this energy use improved by 15%"/>
          <p:cNvSpPr txBox="1"/>
          <p:nvPr>
            <p:ph type="body" sz="quarter" idx="1"/>
          </p:nvPr>
        </p:nvSpPr>
        <p:spPr>
          <a:xfrm>
            <a:off x="1676400" y="10695400"/>
            <a:ext cx="21031200" cy="2101951"/>
          </a:xfrm>
          <a:prstGeom prst="rect">
            <a:avLst/>
          </a:prstGeom>
        </p:spPr>
        <p:txBody>
          <a:bodyPr/>
          <a:lstStyle/>
          <a:p>
            <a:pPr lvl="1" marL="481263" indent="-481263">
              <a:lnSpc>
                <a:spcPct val="110000"/>
              </a:lnSpc>
              <a:spcBef>
                <a:spcPts val="3000"/>
              </a:spcBef>
              <a:buSzPct val="100000"/>
              <a:buChar char="•"/>
              <a:defRPr sz="4800"/>
            </a:pPr>
            <a:r>
              <a:t>After the system was deployed, energy used fell 40% and the overhead associated with this energy use improved by 15%</a:t>
            </a:r>
          </a:p>
        </p:txBody>
      </p:sp>
      <p:sp>
        <p:nvSpPr>
          <p:cNvPr id="286" name="Google Data Centers"/>
          <p:cNvSpPr txBox="1"/>
          <p:nvPr>
            <p:ph type="title"/>
          </p:nvPr>
        </p:nvSpPr>
        <p:spPr>
          <a:prstGeom prst="rect">
            <a:avLst/>
          </a:prstGeom>
        </p:spPr>
        <p:txBody>
          <a:bodyPr/>
          <a:lstStyle/>
          <a:p>
            <a:pPr/>
            <a:r>
              <a:t>Google Data Centers</a:t>
            </a:r>
          </a:p>
        </p:txBody>
      </p:sp>
      <p:pic>
        <p:nvPicPr>
          <p:cNvPr id="287" name="Picture 2" descr="Picture 2"/>
          <p:cNvPicPr>
            <a:picLocks noChangeAspect="1"/>
          </p:cNvPicPr>
          <p:nvPr/>
        </p:nvPicPr>
        <p:blipFill>
          <a:blip r:embed="rId2">
            <a:extLst/>
          </a:blip>
          <a:stretch>
            <a:fillRect/>
          </a:stretch>
        </p:blipFill>
        <p:spPr>
          <a:xfrm>
            <a:off x="3761789" y="3075509"/>
            <a:ext cx="16860422" cy="7083718"/>
          </a:xfrm>
          <a:prstGeom prst="rect">
            <a:avLst/>
          </a:prstGeom>
          <a:ln w="12700">
            <a:miter lim="400000"/>
          </a:ln>
        </p:spPr>
      </p:pic>
      <p:sp>
        <p:nvSpPr>
          <p:cNvPr id="288" name="TextBox 3"/>
          <p:cNvSpPr txBox="1"/>
          <p:nvPr/>
        </p:nvSpPr>
        <p:spPr>
          <a:xfrm>
            <a:off x="8745197" y="2410716"/>
            <a:ext cx="6893605"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1">
                    <a:lumOff val="-5215"/>
                  </a:schemeClr>
                </a:solidFill>
              </a:defRPr>
            </a:lvl1pPr>
          </a:lstStyle>
          <a:p>
            <a:pPr/>
            <a:r>
              <a:t>PUE=Power Usage Effectiveness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mazon and other firms have used ML to improve product recommendations and the process of managing inventory…"/>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Amazon and other firms have used ML to improve product recommendations and the process of managing inventory</a:t>
            </a:r>
          </a:p>
          <a:p>
            <a:pPr lvl="1" marL="481263" indent="-481263">
              <a:lnSpc>
                <a:spcPct val="110000"/>
              </a:lnSpc>
              <a:spcBef>
                <a:spcPts val="3000"/>
              </a:spcBef>
              <a:buSzPct val="100000"/>
              <a:buChar char="•"/>
              <a:defRPr sz="4800"/>
            </a:pPr>
            <a:r>
              <a:t>Infinite Analytics uses ML to predict which ads a user will click</a:t>
            </a:r>
          </a:p>
          <a:p>
            <a:pPr lvl="1" marL="481263" indent="-481263">
              <a:lnSpc>
                <a:spcPct val="110000"/>
              </a:lnSpc>
              <a:spcBef>
                <a:spcPts val="3000"/>
              </a:spcBef>
              <a:buSzPct val="100000"/>
              <a:buChar char="•"/>
              <a:defRPr sz="4800"/>
            </a:pPr>
            <a:r>
              <a:t>Cybersecurity firms, such as Deep Instinct, use process data to better detect malware</a:t>
            </a:r>
          </a:p>
          <a:p>
            <a:pPr lvl="2" marL="1243263" indent="-481263">
              <a:lnSpc>
                <a:spcPct val="110000"/>
              </a:lnSpc>
              <a:spcBef>
                <a:spcPts val="1500"/>
              </a:spcBef>
              <a:buSzPct val="100000"/>
              <a:buChar char="•"/>
              <a:defRPr sz="4800"/>
            </a:pPr>
            <a:r>
              <a:t>In many cases, they can predict the malware before an actual security breach has happened</a:t>
            </a:r>
          </a:p>
          <a:p>
            <a:pPr lvl="1" marL="481263" indent="-481263">
              <a:lnSpc>
                <a:spcPct val="110000"/>
              </a:lnSpc>
              <a:spcBef>
                <a:spcPts val="3000"/>
              </a:spcBef>
              <a:buSzPct val="100000"/>
              <a:buChar char="•"/>
              <a:defRPr sz="4800"/>
            </a:pPr>
            <a:r>
              <a:t>Insurance companies use ML to analyze customer data to improve customer support</a:t>
            </a:r>
          </a:p>
        </p:txBody>
      </p:sp>
      <p:sp>
        <p:nvSpPr>
          <p:cNvPr id="291" name="Other Examples"/>
          <p:cNvSpPr txBox="1"/>
          <p:nvPr>
            <p:ph type="title"/>
          </p:nvPr>
        </p:nvSpPr>
        <p:spPr>
          <a:prstGeom prst="rect">
            <a:avLst/>
          </a:prstGeom>
        </p:spPr>
        <p:txBody>
          <a:bodyPr/>
          <a:lstStyle/>
          <a:p>
            <a:pPr/>
            <a:r>
              <a:t>Other Examples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0"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8 questions, answered on a scale of 1-5, about how likely a firm is oriented to improve their process innovation…"/>
          <p:cNvSpPr txBox="1"/>
          <p:nvPr>
            <p:ph type="body" idx="1"/>
          </p:nvPr>
        </p:nvSpPr>
        <p:spPr>
          <a:xfrm>
            <a:off x="1676400" y="2651477"/>
            <a:ext cx="21031200" cy="9839106"/>
          </a:xfrm>
          <a:prstGeom prst="rect">
            <a:avLst/>
          </a:prstGeom>
        </p:spPr>
        <p:txBody>
          <a:bodyPr/>
          <a:lstStyle/>
          <a:p>
            <a:pPr lvl="1" marL="471637" indent="-471637" defTabSz="1792223">
              <a:lnSpc>
                <a:spcPct val="110000"/>
              </a:lnSpc>
              <a:spcBef>
                <a:spcPts val="2900"/>
              </a:spcBef>
              <a:buSzPct val="100000"/>
              <a:buChar char="•"/>
              <a:defRPr sz="4704"/>
            </a:pPr>
            <a:r>
              <a:t>8 questions, answered on a scale of 1-5, about how likely a firm is oriented to improve their process innovation</a:t>
            </a:r>
          </a:p>
          <a:p>
            <a:pPr lvl="1" marL="471637" indent="-471637" defTabSz="1792223">
              <a:lnSpc>
                <a:spcPct val="110000"/>
              </a:lnSpc>
              <a:spcBef>
                <a:spcPts val="2900"/>
              </a:spcBef>
              <a:buSzPct val="100000"/>
              <a:buChar char="•"/>
              <a:defRPr sz="4704"/>
            </a:pPr>
            <a:r>
              <a:t>“To what extent do the following statements describe the work practices and environment of your entire company”</a:t>
            </a:r>
          </a:p>
          <a:p>
            <a:pPr lvl="2" marL="1218397" indent="-471637" defTabSz="1792223">
              <a:lnSpc>
                <a:spcPct val="110000"/>
              </a:lnSpc>
              <a:spcBef>
                <a:spcPts val="1400"/>
              </a:spcBef>
              <a:buSzPct val="100000"/>
              <a:buChar char="•"/>
              <a:defRPr sz="4704"/>
            </a:pPr>
            <a:r>
              <a:t>“We have a strong ability to make incremental changes or improvements to our business processes”</a:t>
            </a:r>
          </a:p>
          <a:p>
            <a:pPr lvl="1" marL="471637" indent="-471637" defTabSz="1792223">
              <a:lnSpc>
                <a:spcPct val="110000"/>
              </a:lnSpc>
              <a:spcBef>
                <a:spcPts val="2900"/>
              </a:spcBef>
              <a:buSzPct val="100000"/>
              <a:buChar char="•"/>
              <a:defRPr sz="4704"/>
            </a:pPr>
            <a:r>
              <a:t>“Please list the most important core activities for your primary business”</a:t>
            </a:r>
          </a:p>
          <a:p>
            <a:pPr lvl="2" marL="1218397" indent="-471637" defTabSz="1792223">
              <a:lnSpc>
                <a:spcPct val="110000"/>
              </a:lnSpc>
              <a:spcBef>
                <a:spcPts val="1400"/>
              </a:spcBef>
              <a:buSzPct val="100000"/>
              <a:buChar char="•"/>
              <a:defRPr sz="4704"/>
            </a:pPr>
            <a:r>
              <a:t>Looking for answers like process development, process quality, process management and improvement </a:t>
            </a:r>
          </a:p>
          <a:p>
            <a:pPr lvl="1" marL="471637" indent="-471637" defTabSz="1792223">
              <a:lnSpc>
                <a:spcPct val="110000"/>
              </a:lnSpc>
              <a:spcBef>
                <a:spcPts val="2900"/>
              </a:spcBef>
              <a:buSzPct val="100000"/>
              <a:buChar char="•"/>
              <a:defRPr sz="4704"/>
            </a:pPr>
            <a:r>
              <a:t>“How is your organization proactively engaging with business leaders to refine existing processes and systems?”</a:t>
            </a:r>
          </a:p>
        </p:txBody>
      </p:sp>
      <p:sp>
        <p:nvSpPr>
          <p:cNvPr id="294" name="Large Survey of Firms on Process Innovation"/>
          <p:cNvSpPr txBox="1"/>
          <p:nvPr>
            <p:ph type="title"/>
          </p:nvPr>
        </p:nvSpPr>
        <p:spPr>
          <a:prstGeom prst="rect">
            <a:avLst/>
          </a:prstGeom>
        </p:spPr>
        <p:txBody>
          <a:bodyPr/>
          <a:lstStyle/>
          <a:p>
            <a:pPr/>
            <a:r>
              <a:t>Large Survey of Firms on Process Innovation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Distribution of Process-Oriented Practices"/>
          <p:cNvSpPr txBox="1"/>
          <p:nvPr>
            <p:ph type="title"/>
          </p:nvPr>
        </p:nvSpPr>
        <p:spPr>
          <a:prstGeom prst="rect">
            <a:avLst/>
          </a:prstGeom>
        </p:spPr>
        <p:txBody>
          <a:bodyPr/>
          <a:lstStyle/>
          <a:p>
            <a:pPr/>
            <a:r>
              <a:t>Distribution of Process-Oriented Practices</a:t>
            </a:r>
          </a:p>
        </p:txBody>
      </p:sp>
      <p:pic>
        <p:nvPicPr>
          <p:cNvPr id="297" name="Picture 3" descr="Picture 3"/>
          <p:cNvPicPr>
            <a:picLocks noChangeAspect="1"/>
          </p:cNvPicPr>
          <p:nvPr/>
        </p:nvPicPr>
        <p:blipFill>
          <a:blip r:embed="rId2">
            <a:extLst/>
          </a:blip>
          <a:stretch>
            <a:fillRect/>
          </a:stretch>
        </p:blipFill>
        <p:spPr>
          <a:xfrm>
            <a:off x="5138374" y="2547638"/>
            <a:ext cx="14107252" cy="1002982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Data Analytics/AI Measurements"/>
          <p:cNvSpPr txBox="1"/>
          <p:nvPr>
            <p:ph type="title"/>
          </p:nvPr>
        </p:nvSpPr>
        <p:spPr>
          <a:prstGeom prst="rect">
            <a:avLst/>
          </a:prstGeom>
        </p:spPr>
        <p:txBody>
          <a:bodyPr/>
          <a:lstStyle/>
          <a:p>
            <a:pPr/>
            <a:r>
              <a:t>Data Analytics/AI Measurements</a:t>
            </a:r>
          </a:p>
        </p:txBody>
      </p:sp>
      <p:graphicFrame>
        <p:nvGraphicFramePr>
          <p:cNvPr id="300" name="Table 4"/>
          <p:cNvGraphicFramePr/>
          <p:nvPr/>
        </p:nvGraphicFramePr>
        <p:xfrm>
          <a:off x="1722642" y="2558819"/>
          <a:ext cx="20964117" cy="9804401"/>
        </p:xfrm>
        <a:graphic xmlns:a="http://schemas.openxmlformats.org/drawingml/2006/main">
          <a:graphicData uri="http://schemas.openxmlformats.org/drawingml/2006/table">
            <a:tbl>
              <a:tblPr firstCol="0" firstRow="1" lastCol="0" lastRow="0" bandCol="0" bandRow="1" rtl="0">
                <a:tableStyleId>{8F44A2F1-9E1F-4B54-A3A2-5F16C0AD49E2}</a:tableStyleId>
              </a:tblPr>
              <a:tblGrid>
                <a:gridCol w="6215313"/>
                <a:gridCol w="14723402"/>
              </a:tblGrid>
              <a:tr h="1143000">
                <a:tc gridSpan="2">
                  <a:txBody>
                    <a:bodyPr/>
                    <a:lstStyle/>
                    <a:p>
                      <a:pPr algn="ctr">
                        <a:lnSpc>
                          <a:spcPct val="107000"/>
                        </a:lnSpc>
                        <a:defRPr sz="1800">
                          <a:solidFill>
                            <a:srgbClr val="000000"/>
                          </a:solidFill>
                        </a:defRPr>
                      </a:pPr>
                      <a:r>
                        <a:rPr sz="4800">
                          <a:solidFill>
                            <a:srgbClr val="FFFFFF"/>
                          </a:solidFill>
                        </a:rPr>
                        <a:t>Taxonomy used to classify data analytics skills</a:t>
                      </a:r>
                    </a:p>
                  </a:txBody>
                  <a:tcPr marL="0" marR="0" marT="0" marB="0" anchor="ctr" anchorCtr="0" horzOverflow="overflow">
                    <a:solidFill>
                      <a:schemeClr val="accent1"/>
                    </a:solidFill>
                  </a:tcPr>
                </a:tc>
                <a:tc hMerge="1">
                  <a:tcPr/>
                </a:tc>
              </a:tr>
              <a:tr h="2286000">
                <a:tc>
                  <a:txBody>
                    <a:bodyPr/>
                    <a:lstStyle/>
                    <a:p>
                      <a:pPr algn="ctr">
                        <a:lnSpc>
                          <a:spcPct val="107000"/>
                        </a:lnSpc>
                        <a:defRPr sz="1800">
                          <a:solidFill>
                            <a:srgbClr val="000000"/>
                          </a:solidFill>
                        </a:defRPr>
                      </a:pPr>
                      <a:r>
                        <a:rPr sz="4200">
                          <a:solidFill>
                            <a:srgbClr val="FFFFFF"/>
                          </a:solidFill>
                        </a:rPr>
                        <a:t>General:</a:t>
                      </a:r>
                    </a:p>
                  </a:txBody>
                  <a:tcPr marL="0" marR="0" marT="0" marB="0" anchor="ctr" anchorCtr="0" horzOverflow="overflow">
                    <a:solidFill>
                      <a:srgbClr val="4F81BD"/>
                    </a:solidFill>
                  </a:tcPr>
                </a:tc>
                <a:tc>
                  <a:txBody>
                    <a:bodyPr/>
                    <a:lstStyle/>
                    <a:p>
                      <a:pPr algn="l">
                        <a:lnSpc>
                          <a:spcPct val="110000"/>
                        </a:lnSpc>
                        <a:defRPr sz="1800">
                          <a:solidFill>
                            <a:srgbClr val="000000"/>
                          </a:solidFill>
                        </a:defRPr>
                      </a:pPr>
                      <a:r>
                        <a:rPr sz="4200">
                          <a:solidFill>
                            <a:schemeClr val="accent1"/>
                          </a:solidFill>
                        </a:rPr>
                        <a:t>Business intelligence, Data analysis, Data center, Data driven, Data fusion, Data integration, Data mining, Data warehouse</a:t>
                      </a:r>
                    </a:p>
                  </a:txBody>
                  <a:tcPr marL="0" marR="0" marT="0" marB="0" anchor="ctr" anchorCtr="0" horzOverflow="overflow"/>
                </a:tc>
              </a:tr>
              <a:tr h="4572000">
                <a:tc>
                  <a:txBody>
                    <a:bodyPr/>
                    <a:lstStyle/>
                    <a:p>
                      <a:pPr algn="ctr">
                        <a:lnSpc>
                          <a:spcPct val="107000"/>
                        </a:lnSpc>
                        <a:defRPr sz="1800">
                          <a:solidFill>
                            <a:srgbClr val="000000"/>
                          </a:solidFill>
                        </a:defRPr>
                      </a:pPr>
                      <a:r>
                        <a:rPr sz="4200">
                          <a:solidFill>
                            <a:srgbClr val="FFFFFF"/>
                          </a:solidFill>
                        </a:rPr>
                        <a:t>Algorithms &amp; Methodology oriented:</a:t>
                      </a:r>
                    </a:p>
                  </a:txBody>
                  <a:tcPr marL="0" marR="0" marT="0" marB="0" anchor="ctr" anchorCtr="0" horzOverflow="overflow">
                    <a:solidFill>
                      <a:srgbClr val="4F81BD"/>
                    </a:solidFill>
                  </a:tcPr>
                </a:tc>
                <a:tc>
                  <a:txBody>
                    <a:bodyPr/>
                    <a:lstStyle/>
                    <a:p>
                      <a:pPr algn="l">
                        <a:lnSpc>
                          <a:spcPct val="110000"/>
                        </a:lnSpc>
                        <a:defRPr sz="1800">
                          <a:solidFill>
                            <a:srgbClr val="000000"/>
                          </a:solidFill>
                        </a:defRPr>
                      </a:pPr>
                      <a:r>
                        <a:rPr sz="4200">
                          <a:solidFill>
                            <a:schemeClr val="accent1"/>
                          </a:solidFill>
                        </a:rPr>
                        <a:t>A/B test, Ensemble learning, Genetic algorithm, Machine learning, Natural language processing, Neural network, Network analysis, Optimization, Pattern recognition, Predictive model, Regression, Signal processing, Simulation, Supervised learning, Unsupervised learning, Visualization</a:t>
                      </a:r>
                    </a:p>
                  </a:txBody>
                  <a:tcPr marL="0" marR="0" marT="0" marB="0" anchor="ctr" anchorCtr="0" horzOverflow="overflow"/>
                </a:tc>
              </a:tr>
              <a:tr h="1778000">
                <a:tc>
                  <a:txBody>
                    <a:bodyPr/>
                    <a:lstStyle/>
                    <a:p>
                      <a:pPr algn="ctr">
                        <a:lnSpc>
                          <a:spcPct val="107000"/>
                        </a:lnSpc>
                        <a:defRPr sz="1800">
                          <a:solidFill>
                            <a:srgbClr val="000000"/>
                          </a:solidFill>
                        </a:defRPr>
                      </a:pPr>
                      <a:r>
                        <a:rPr sz="4200">
                          <a:solidFill>
                            <a:srgbClr val="FFFFFF"/>
                          </a:solidFill>
                        </a:rPr>
                        <a:t>System oriented:</a:t>
                      </a:r>
                    </a:p>
                  </a:txBody>
                  <a:tcPr marL="0" marR="0" marT="0" marB="0" anchor="ctr" anchorCtr="0" horzOverflow="overflow">
                    <a:solidFill>
                      <a:srgbClr val="4F81BD"/>
                    </a:solidFill>
                  </a:tcPr>
                </a:tc>
                <a:tc>
                  <a:txBody>
                    <a:bodyPr/>
                    <a:lstStyle/>
                    <a:p>
                      <a:pPr algn="l">
                        <a:lnSpc>
                          <a:spcPct val="110000"/>
                        </a:lnSpc>
                        <a:defRPr sz="1800">
                          <a:solidFill>
                            <a:srgbClr val="000000"/>
                          </a:solidFill>
                        </a:defRPr>
                      </a:pPr>
                      <a:r>
                        <a:rPr sz="4200">
                          <a:solidFill>
                            <a:schemeClr val="accent1"/>
                          </a:solidFill>
                        </a:rPr>
                        <a:t>Cassandra, Cloud computing, Distributed system, Hadoop, HBase, Google File System, MapReduce</a:t>
                      </a:r>
                    </a:p>
                  </a:txBody>
                  <a:tcPr marL="0" marR="0" marT="0" marB="0" anchor="ctr" anchorCtr="0" horzOverflow="overflow"/>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ata Analytics vs. AI Only"/>
          <p:cNvSpPr txBox="1"/>
          <p:nvPr>
            <p:ph type="title"/>
          </p:nvPr>
        </p:nvSpPr>
        <p:spPr>
          <a:prstGeom prst="rect">
            <a:avLst/>
          </a:prstGeom>
        </p:spPr>
        <p:txBody>
          <a:bodyPr/>
          <a:lstStyle/>
          <a:p>
            <a:pPr/>
            <a:r>
              <a:t>Data Analytics vs. AI Only</a:t>
            </a:r>
          </a:p>
        </p:txBody>
      </p:sp>
      <p:pic>
        <p:nvPicPr>
          <p:cNvPr id="303" name="Picture 4" descr="Picture 4"/>
          <p:cNvPicPr>
            <a:picLocks noChangeAspect="1"/>
          </p:cNvPicPr>
          <p:nvPr/>
        </p:nvPicPr>
        <p:blipFill>
          <a:blip r:embed="rId2">
            <a:extLst/>
          </a:blip>
          <a:srcRect l="0" t="7901" r="5919" b="3704"/>
          <a:stretch>
            <a:fillRect/>
          </a:stretch>
        </p:blipFill>
        <p:spPr>
          <a:xfrm>
            <a:off x="1474854" y="4454696"/>
            <a:ext cx="8795800" cy="7675351"/>
          </a:xfrm>
          <a:prstGeom prst="rect">
            <a:avLst/>
          </a:prstGeom>
          <a:ln w="12700">
            <a:miter lim="400000"/>
          </a:ln>
        </p:spPr>
      </p:pic>
      <p:pic>
        <p:nvPicPr>
          <p:cNvPr id="304" name="Picture 5" descr="Picture 5"/>
          <p:cNvPicPr>
            <a:picLocks noChangeAspect="1"/>
          </p:cNvPicPr>
          <p:nvPr/>
        </p:nvPicPr>
        <p:blipFill>
          <a:blip r:embed="rId3">
            <a:extLst/>
          </a:blip>
          <a:stretch>
            <a:fillRect/>
          </a:stretch>
        </p:blipFill>
        <p:spPr>
          <a:xfrm>
            <a:off x="9973330" y="4515028"/>
            <a:ext cx="12935816" cy="8059213"/>
          </a:xfrm>
          <a:prstGeom prst="rect">
            <a:avLst/>
          </a:prstGeom>
          <a:ln w="12700">
            <a:miter lim="400000"/>
          </a:ln>
        </p:spPr>
      </p:pic>
      <p:sp>
        <p:nvSpPr>
          <p:cNvPr id="305" name="Data Analytics"/>
          <p:cNvSpPr txBox="1"/>
          <p:nvPr/>
        </p:nvSpPr>
        <p:spPr>
          <a:xfrm>
            <a:off x="4255487" y="3499443"/>
            <a:ext cx="4058266" cy="86143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4800">
                <a:solidFill>
                  <a:schemeClr val="accent1"/>
                </a:solidFill>
              </a:defRPr>
            </a:lvl1pPr>
          </a:lstStyle>
          <a:p>
            <a:pPr/>
            <a:r>
              <a:t>Data Analytics</a:t>
            </a:r>
          </a:p>
        </p:txBody>
      </p:sp>
      <p:sp>
        <p:nvSpPr>
          <p:cNvPr id="306" name="AI Only"/>
          <p:cNvSpPr txBox="1"/>
          <p:nvPr/>
        </p:nvSpPr>
        <p:spPr>
          <a:xfrm>
            <a:off x="14689540" y="3499443"/>
            <a:ext cx="2194343" cy="86143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4800">
                <a:solidFill>
                  <a:schemeClr val="accent1"/>
                </a:solidFill>
              </a:defRPr>
            </a:lvl1pPr>
          </a:lstStyle>
          <a:p>
            <a:pPr/>
            <a:r>
              <a:t>AI Only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Is AI and data analytics suited for innovation?…"/>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Is AI and data analytics suited for innovation?</a:t>
            </a:r>
          </a:p>
          <a:p>
            <a:pPr lvl="1" marL="481263" indent="-481263">
              <a:lnSpc>
                <a:spcPct val="110000"/>
              </a:lnSpc>
              <a:spcBef>
                <a:spcPts val="3000"/>
              </a:spcBef>
              <a:buSzPct val="100000"/>
              <a:buChar char="•"/>
              <a:defRPr sz="4800"/>
            </a:pPr>
            <a:r>
              <a:t>In 2020, AI helped create a new antibiotic called Halicin</a:t>
            </a:r>
          </a:p>
          <a:p>
            <a:pPr lvl="2" marL="1243263" indent="-481263">
              <a:lnSpc>
                <a:spcPct val="110000"/>
              </a:lnSpc>
              <a:spcBef>
                <a:spcPts val="1500"/>
              </a:spcBef>
              <a:buSzPct val="100000"/>
              <a:buChar char="•"/>
              <a:defRPr sz="4800"/>
            </a:pPr>
            <a:r>
              <a:t>Big breakthrough because new antibiotics are extremely difficult to find</a:t>
            </a:r>
          </a:p>
          <a:p>
            <a:pPr lvl="2" marL="1243263" indent="-481263">
              <a:lnSpc>
                <a:spcPct val="110000"/>
              </a:lnSpc>
              <a:spcBef>
                <a:spcPts val="1500"/>
              </a:spcBef>
              <a:buSzPct val="100000"/>
              <a:buChar char="•"/>
              <a:defRPr sz="4800"/>
            </a:pPr>
            <a:r>
              <a:t>This has become a public health issue as “superbugs” are becoming a big problem</a:t>
            </a:r>
          </a:p>
          <a:p>
            <a:pPr lvl="1" marL="481263" indent="-481263">
              <a:lnSpc>
                <a:spcPct val="110000"/>
              </a:lnSpc>
              <a:spcBef>
                <a:spcPts val="3000"/>
              </a:spcBef>
              <a:buSzPct val="100000"/>
              <a:buChar char="•"/>
              <a:defRPr sz="4800"/>
            </a:pPr>
            <a:r>
              <a:t>MIT research scientists leveraged data about drug compounds with anti-bacterial activities</a:t>
            </a:r>
          </a:p>
          <a:p>
            <a:pPr lvl="1" marL="481263" indent="-481263">
              <a:lnSpc>
                <a:spcPct val="110000"/>
              </a:lnSpc>
              <a:spcBef>
                <a:spcPts val="3000"/>
              </a:spcBef>
              <a:buSzPct val="100000"/>
              <a:buChar char="•"/>
              <a:defRPr sz="4800"/>
            </a:pPr>
            <a:r>
              <a:t>After screening more than 100 million compounds, they were able to discern new patterns from the data that we hadn’t seen before</a:t>
            </a:r>
          </a:p>
          <a:p>
            <a:pPr lvl="1" marL="481263" indent="-481263">
              <a:lnSpc>
                <a:spcPct val="110000"/>
              </a:lnSpc>
              <a:spcBef>
                <a:spcPts val="3000"/>
              </a:spcBef>
              <a:buSzPct val="100000"/>
              <a:buChar char="•"/>
              <a:defRPr sz="4800"/>
            </a:pPr>
            <a:r>
              <a:t>They were able to identify a new antibiotic candidate in just three days</a:t>
            </a:r>
          </a:p>
        </p:txBody>
      </p:sp>
      <p:sp>
        <p:nvSpPr>
          <p:cNvPr id="244" name="AI Innovation: Halicin"/>
          <p:cNvSpPr txBox="1"/>
          <p:nvPr>
            <p:ph type="title"/>
          </p:nvPr>
        </p:nvSpPr>
        <p:spPr>
          <a:prstGeom prst="rect">
            <a:avLst/>
          </a:prstGeom>
        </p:spPr>
        <p:txBody>
          <a:bodyPr/>
          <a:lstStyle/>
          <a:p>
            <a:pPr/>
            <a:r>
              <a:t>AI Innovation: Halicin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4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4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Data analytics and AI can greatly facilitate process innovation…"/>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Data analytics and AI can greatly facilitate process innovation</a:t>
            </a:r>
          </a:p>
          <a:p>
            <a:pPr lvl="1" marL="481263" indent="-481263">
              <a:lnSpc>
                <a:spcPct val="110000"/>
              </a:lnSpc>
              <a:spcBef>
                <a:spcPts val="3000"/>
              </a:spcBef>
              <a:buSzPct val="100000"/>
              <a:buChar char="•"/>
              <a:defRPr sz="4800"/>
            </a:pPr>
            <a:r>
              <a:t>Firms that use AI tools and are more oriented torward process improvement experience greater productivity gains</a:t>
            </a:r>
          </a:p>
          <a:p>
            <a:pPr lvl="2" marL="1243263" indent="-481263">
              <a:lnSpc>
                <a:spcPct val="110000"/>
              </a:lnSpc>
              <a:spcBef>
                <a:spcPts val="1500"/>
              </a:spcBef>
              <a:buSzPct val="100000"/>
              <a:buChar char="•"/>
              <a:defRPr sz="4800"/>
            </a:pPr>
            <a:r>
              <a:t>One standard deviation increase in investment in AI tools are associated with 7% more productivity</a:t>
            </a:r>
          </a:p>
          <a:p>
            <a:pPr lvl="2" marL="1243263" indent="-481263">
              <a:lnSpc>
                <a:spcPct val="110000"/>
              </a:lnSpc>
              <a:spcBef>
                <a:spcPts val="1500"/>
              </a:spcBef>
              <a:buSzPct val="100000"/>
              <a:buChar char="•"/>
              <a:defRPr sz="4800"/>
            </a:pPr>
            <a:r>
              <a:t>If a firm invested in AI, but was not interested in improving their processes, they would not experience that 7% productivity gain</a:t>
            </a:r>
          </a:p>
          <a:p>
            <a:pPr lvl="2" marL="1243263" indent="-481263">
              <a:lnSpc>
                <a:spcPct val="110000"/>
              </a:lnSpc>
              <a:spcBef>
                <a:spcPts val="1500"/>
              </a:spcBef>
              <a:buSzPct val="100000"/>
              <a:buChar char="•"/>
              <a:defRPr sz="4800"/>
            </a:pPr>
            <a:r>
              <a:t>Only when you have both the investment in AI tools and orientation toward process improvements do you see the productivity gains </a:t>
            </a:r>
          </a:p>
        </p:txBody>
      </p:sp>
      <p:sp>
        <p:nvSpPr>
          <p:cNvPr id="309" name="What We Find"/>
          <p:cNvSpPr txBox="1"/>
          <p:nvPr>
            <p:ph type="title"/>
          </p:nvPr>
        </p:nvSpPr>
        <p:spPr>
          <a:prstGeom prst="rect">
            <a:avLst/>
          </a:prstGeom>
        </p:spPr>
        <p:txBody>
          <a:bodyPr/>
          <a:lstStyle/>
          <a:p>
            <a:pPr/>
            <a:r>
              <a:t>What We Find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8"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ubtitle 2"/>
          <p:cNvSpPr txBox="1"/>
          <p:nvPr>
            <p:ph type="body" sz="quarter" idx="1"/>
          </p:nvPr>
        </p:nvSpPr>
        <p:spPr>
          <a:xfrm>
            <a:off x="1151343" y="9240193"/>
            <a:ext cx="20432591" cy="1316634"/>
          </a:xfrm>
          <a:prstGeom prst="rect">
            <a:avLst/>
          </a:prstGeom>
        </p:spPr>
        <p:txBody>
          <a:bodyPr/>
          <a:lstStyle/>
          <a:p>
            <a:pPr/>
            <a:r>
              <a:t>Product Innovation</a:t>
            </a:r>
          </a:p>
        </p:txBody>
      </p:sp>
      <p:sp>
        <p:nvSpPr>
          <p:cNvPr id="312"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313"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an AI Help with General Product and Service Innovation?"/>
          <p:cNvSpPr txBox="1"/>
          <p:nvPr>
            <p:ph type="title"/>
          </p:nvPr>
        </p:nvSpPr>
        <p:spPr>
          <a:prstGeom prst="rect">
            <a:avLst/>
          </a:prstGeom>
        </p:spPr>
        <p:txBody>
          <a:bodyPr/>
          <a:lstStyle/>
          <a:p>
            <a:pPr/>
            <a:r>
              <a:t>Can AI Help with General Product and Service Innovation?</a:t>
            </a:r>
          </a:p>
        </p:txBody>
      </p:sp>
      <p:pic>
        <p:nvPicPr>
          <p:cNvPr id="316" name="Picture 3" descr="Picture 3"/>
          <p:cNvPicPr>
            <a:picLocks noChangeAspect="1"/>
          </p:cNvPicPr>
          <p:nvPr/>
        </p:nvPicPr>
        <p:blipFill>
          <a:blip r:embed="rId2">
            <a:extLst/>
          </a:blip>
          <a:srcRect l="0" t="4155" r="0" b="6270"/>
          <a:stretch>
            <a:fillRect/>
          </a:stretch>
        </p:blipFill>
        <p:spPr>
          <a:xfrm>
            <a:off x="5017701" y="2392386"/>
            <a:ext cx="13706783" cy="991255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7 questions, answered on a scale of 1-5, focusing on innovation-driven practices for product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7 questions, answered on a scale of 1-5, focusing on innovation-driven practices for products</a:t>
            </a:r>
          </a:p>
          <a:p>
            <a:pPr lvl="1" marL="481263" indent="-481263">
              <a:lnSpc>
                <a:spcPct val="110000"/>
              </a:lnSpc>
              <a:spcBef>
                <a:spcPts val="3000"/>
              </a:spcBef>
              <a:buSzPct val="100000"/>
              <a:buChar char="•"/>
              <a:defRPr sz="4800"/>
            </a:pPr>
            <a:r>
              <a:t>“How long does it take your organization to design, create and introduce a new product or service?”</a:t>
            </a:r>
          </a:p>
          <a:p>
            <a:pPr lvl="1" marL="481263" indent="-481263">
              <a:lnSpc>
                <a:spcPct val="110000"/>
              </a:lnSpc>
              <a:spcBef>
                <a:spcPts val="3000"/>
              </a:spcBef>
              <a:buSzPct val="100000"/>
              <a:buChar char="•"/>
              <a:defRPr sz="4800"/>
            </a:pPr>
            <a:r>
              <a:t>“How long does it take your organization to introduce a new production technology?”</a:t>
            </a:r>
          </a:p>
          <a:p>
            <a:pPr lvl="1" marL="481263" indent="-481263">
              <a:lnSpc>
                <a:spcPct val="110000"/>
              </a:lnSpc>
              <a:spcBef>
                <a:spcPts val="3000"/>
              </a:spcBef>
              <a:buSzPct val="100000"/>
              <a:buChar char="•"/>
              <a:defRPr sz="4800"/>
            </a:pPr>
            <a:r>
              <a:t>“List the most important core activity for your primary business unit”</a:t>
            </a:r>
          </a:p>
          <a:p>
            <a:pPr lvl="2" marL="1243263" indent="-481263">
              <a:lnSpc>
                <a:spcPct val="110000"/>
              </a:lnSpc>
              <a:spcBef>
                <a:spcPts val="1500"/>
              </a:spcBef>
              <a:buSzPct val="100000"/>
              <a:buChar char="•"/>
              <a:defRPr sz="4800"/>
            </a:pPr>
            <a:r>
              <a:t>Looking for answers like product development, product design, innovation</a:t>
            </a:r>
          </a:p>
        </p:txBody>
      </p:sp>
      <p:sp>
        <p:nvSpPr>
          <p:cNvPr id="319" name="Large Survey of Firms on Product Innovation"/>
          <p:cNvSpPr txBox="1"/>
          <p:nvPr>
            <p:ph type="title"/>
          </p:nvPr>
        </p:nvSpPr>
        <p:spPr>
          <a:prstGeom prst="rect">
            <a:avLst/>
          </a:prstGeom>
        </p:spPr>
        <p:txBody>
          <a:bodyPr/>
          <a:lstStyle/>
          <a:p>
            <a:pPr/>
            <a:r>
              <a:t>Large Survey of Firms on Product Innovation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1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8"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Distribution of an Emphasis on Product Innovation"/>
          <p:cNvSpPr txBox="1"/>
          <p:nvPr>
            <p:ph type="title"/>
          </p:nvPr>
        </p:nvSpPr>
        <p:spPr>
          <a:prstGeom prst="rect">
            <a:avLst/>
          </a:prstGeom>
        </p:spPr>
        <p:txBody>
          <a:bodyPr/>
          <a:lstStyle/>
          <a:p>
            <a:pPr/>
            <a:r>
              <a:t>Distribution of an Emphasis on Product Innovation</a:t>
            </a:r>
          </a:p>
        </p:txBody>
      </p:sp>
      <p:pic>
        <p:nvPicPr>
          <p:cNvPr id="322" name="Content Placeholder 3" descr="Content Placeholder 3"/>
          <p:cNvPicPr>
            <a:picLocks noChangeAspect="1"/>
          </p:cNvPicPr>
          <p:nvPr/>
        </p:nvPicPr>
        <p:blipFill>
          <a:blip r:embed="rId2">
            <a:extLst/>
          </a:blip>
          <a:stretch>
            <a:fillRect/>
          </a:stretch>
        </p:blipFill>
        <p:spPr>
          <a:xfrm>
            <a:off x="4892543" y="2776977"/>
            <a:ext cx="14598914" cy="99032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Process vs. Innovation Practices"/>
          <p:cNvSpPr txBox="1"/>
          <p:nvPr>
            <p:ph type="title"/>
          </p:nvPr>
        </p:nvSpPr>
        <p:spPr>
          <a:prstGeom prst="rect">
            <a:avLst/>
          </a:prstGeom>
        </p:spPr>
        <p:txBody>
          <a:bodyPr/>
          <a:lstStyle/>
          <a:p>
            <a:pPr/>
            <a:r>
              <a:t>Process vs. Innovation Practices</a:t>
            </a:r>
          </a:p>
        </p:txBody>
      </p:sp>
      <p:pic>
        <p:nvPicPr>
          <p:cNvPr id="325" name="Picture 2" descr="Picture 2"/>
          <p:cNvPicPr>
            <a:picLocks noChangeAspect="1"/>
          </p:cNvPicPr>
          <p:nvPr/>
        </p:nvPicPr>
        <p:blipFill>
          <a:blip r:embed="rId2">
            <a:extLst/>
          </a:blip>
          <a:stretch>
            <a:fillRect/>
          </a:stretch>
        </p:blipFill>
        <p:spPr>
          <a:xfrm>
            <a:off x="5092501" y="2584578"/>
            <a:ext cx="14199048" cy="992938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ropensity to Invest in AI and Data Analytics"/>
          <p:cNvSpPr txBox="1"/>
          <p:nvPr>
            <p:ph type="title"/>
          </p:nvPr>
        </p:nvSpPr>
        <p:spPr>
          <a:prstGeom prst="rect">
            <a:avLst/>
          </a:prstGeom>
        </p:spPr>
        <p:txBody>
          <a:bodyPr/>
          <a:lstStyle/>
          <a:p>
            <a:pPr/>
            <a:r>
              <a:t>Propensity to Invest in AI and Data Analytics</a:t>
            </a:r>
          </a:p>
        </p:txBody>
      </p:sp>
      <p:graphicFrame>
        <p:nvGraphicFramePr>
          <p:cNvPr id="328" name="Chart 2"/>
          <p:cNvGraphicFramePr/>
          <p:nvPr/>
        </p:nvGraphicFramePr>
        <p:xfrm>
          <a:off x="3463700" y="2707337"/>
          <a:ext cx="15206976" cy="936503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Productivity Differences"/>
          <p:cNvSpPr txBox="1"/>
          <p:nvPr>
            <p:ph type="title"/>
          </p:nvPr>
        </p:nvSpPr>
        <p:spPr>
          <a:prstGeom prst="rect">
            <a:avLst/>
          </a:prstGeom>
        </p:spPr>
        <p:txBody>
          <a:bodyPr/>
          <a:lstStyle/>
          <a:p>
            <a:pPr/>
            <a:r>
              <a:t>Productivity Differences</a:t>
            </a:r>
          </a:p>
        </p:txBody>
      </p:sp>
      <p:graphicFrame>
        <p:nvGraphicFramePr>
          <p:cNvPr id="331" name="Chart 3"/>
          <p:cNvGraphicFramePr/>
          <p:nvPr/>
        </p:nvGraphicFramePr>
        <p:xfrm>
          <a:off x="4142698" y="2250288"/>
          <a:ext cx="13848980" cy="10272042"/>
        </p:xfrm>
        <a:graphic xmlns:a="http://schemas.openxmlformats.org/drawingml/2006/main">
          <a:graphicData uri="http://schemas.openxmlformats.org/drawingml/2006/chart">
            <c:chart xmlns:c="http://schemas.openxmlformats.org/drawingml/2006/chart" r:id="rId2"/>
          </a:graphicData>
        </a:graphic>
      </p:graphicFrame>
      <p:sp>
        <p:nvSpPr>
          <p:cNvPr id="332" name="TextBox 4"/>
          <p:cNvSpPr txBox="1"/>
          <p:nvPr/>
        </p:nvSpPr>
        <p:spPr>
          <a:xfrm>
            <a:off x="7275362" y="3358237"/>
            <a:ext cx="4170051"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4"/>
                </a:solidFill>
              </a:defRPr>
            </a:lvl1pPr>
          </a:lstStyle>
          <a:p>
            <a:pPr/>
            <a:r>
              <a:t>7% more productive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Not only is the relationship between AI/data analytics and general product innovation zero, sometimes the relationship is negative…"/>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Not only is the relationship between AI/data analytics and general product innovation zero, sometimes the relationship is negative</a:t>
            </a:r>
          </a:p>
          <a:p>
            <a:pPr lvl="2" marL="1243263" indent="-481263">
              <a:lnSpc>
                <a:spcPct val="110000"/>
              </a:lnSpc>
              <a:spcBef>
                <a:spcPts val="1500"/>
              </a:spcBef>
              <a:buSzPct val="100000"/>
              <a:buChar char="•"/>
              <a:defRPr sz="4800"/>
            </a:pPr>
            <a:r>
              <a:t>The more oriented toward product and service innovation you are, the less likely you are to invest in AI</a:t>
            </a:r>
          </a:p>
          <a:p>
            <a:pPr lvl="1" marL="481263" indent="-481263">
              <a:lnSpc>
                <a:spcPct val="110000"/>
              </a:lnSpc>
              <a:spcBef>
                <a:spcPts val="3000"/>
              </a:spcBef>
              <a:buSzPct val="100000"/>
              <a:buChar char="•"/>
              <a:defRPr sz="4800"/>
            </a:pPr>
            <a:r>
              <a:t>The relationship between AI/data analytics and process innovation is positive</a:t>
            </a:r>
          </a:p>
          <a:p>
            <a:pPr lvl="2" marL="1243263" indent="-481263">
              <a:lnSpc>
                <a:spcPct val="110000"/>
              </a:lnSpc>
              <a:spcBef>
                <a:spcPts val="1500"/>
              </a:spcBef>
              <a:buSzPct val="100000"/>
              <a:buChar char="•"/>
              <a:defRPr sz="4800"/>
            </a:pPr>
            <a:r>
              <a:t>The more process innovation oriented you are, the more likely you are to invest in AI </a:t>
            </a:r>
          </a:p>
          <a:p>
            <a:pPr lvl="2" marL="1243263" indent="-481263">
              <a:lnSpc>
                <a:spcPct val="110000"/>
              </a:lnSpc>
              <a:spcBef>
                <a:spcPts val="1500"/>
              </a:spcBef>
              <a:buSzPct val="100000"/>
              <a:buChar char="•"/>
              <a:defRPr sz="4800"/>
            </a:pPr>
            <a:r>
              <a:t>Furthermore, you are reaping rewards from that investment by becoming more productive</a:t>
            </a:r>
          </a:p>
        </p:txBody>
      </p:sp>
      <p:sp>
        <p:nvSpPr>
          <p:cNvPr id="335" name="Findings"/>
          <p:cNvSpPr txBox="1"/>
          <p:nvPr>
            <p:ph type="title"/>
          </p:nvPr>
        </p:nvSpPr>
        <p:spPr>
          <a:prstGeom prst="rect">
            <a:avLst/>
          </a:prstGeom>
        </p:spPr>
        <p:txBody>
          <a:bodyPr/>
          <a:lstStyle/>
          <a:p>
            <a:pPr/>
            <a:r>
              <a:t>Findings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3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3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3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4"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ubtitle 2"/>
          <p:cNvSpPr txBox="1"/>
          <p:nvPr>
            <p:ph type="body" sz="quarter" idx="1"/>
          </p:nvPr>
        </p:nvSpPr>
        <p:spPr>
          <a:xfrm>
            <a:off x="1151343" y="9240193"/>
            <a:ext cx="20432591" cy="1316634"/>
          </a:xfrm>
          <a:prstGeom prst="rect">
            <a:avLst/>
          </a:prstGeom>
        </p:spPr>
        <p:txBody>
          <a:bodyPr/>
          <a:lstStyle/>
          <a:p>
            <a:pPr/>
            <a:r>
              <a:t>Different Types of Product Innovation</a:t>
            </a:r>
          </a:p>
        </p:txBody>
      </p:sp>
      <p:sp>
        <p:nvSpPr>
          <p:cNvPr id="338"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339"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Halicin is unique in several aspect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Halicin is unique in several aspects</a:t>
            </a:r>
          </a:p>
          <a:p>
            <a:pPr lvl="2" marL="1243263" indent="-481263">
              <a:lnSpc>
                <a:spcPct val="110000"/>
              </a:lnSpc>
              <a:spcBef>
                <a:spcPts val="1500"/>
              </a:spcBef>
              <a:buSzPct val="100000"/>
              <a:buChar char="•"/>
              <a:defRPr sz="4800"/>
            </a:pPr>
            <a:r>
              <a:t>Discovered through AI platforms with the aid of scientists</a:t>
            </a:r>
          </a:p>
          <a:p>
            <a:pPr lvl="2" marL="1243263" indent="-481263">
              <a:lnSpc>
                <a:spcPct val="110000"/>
              </a:lnSpc>
              <a:spcBef>
                <a:spcPts val="1500"/>
              </a:spcBef>
              <a:buSzPct val="100000"/>
              <a:buChar char="•"/>
              <a:defRPr sz="4800"/>
            </a:pPr>
            <a:r>
              <a:t>Not only is it very effective, Halicin is distinct from other types of antibiotics in its chemical structure and is tolerated in the human body (nontoxic to human cells)</a:t>
            </a:r>
          </a:p>
        </p:txBody>
      </p:sp>
      <p:sp>
        <p:nvSpPr>
          <p:cNvPr id="247" name="AI Innovation: Halicin"/>
          <p:cNvSpPr txBox="1"/>
          <p:nvPr>
            <p:ph type="title"/>
          </p:nvPr>
        </p:nvSpPr>
        <p:spPr>
          <a:prstGeom prst="rect">
            <a:avLst/>
          </a:prstGeom>
        </p:spPr>
        <p:txBody>
          <a:bodyPr/>
          <a:lstStyle/>
          <a:p>
            <a:pPr/>
            <a:r>
              <a:t>AI Innovation: Halicin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6"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ecombination in Innovation"/>
          <p:cNvSpPr txBox="1"/>
          <p:nvPr>
            <p:ph type="title"/>
          </p:nvPr>
        </p:nvSpPr>
        <p:spPr>
          <a:prstGeom prst="rect">
            <a:avLst/>
          </a:prstGeom>
        </p:spPr>
        <p:txBody>
          <a:bodyPr/>
          <a:lstStyle/>
          <a:p>
            <a:pPr/>
            <a:r>
              <a:t>Recombination in Innovation</a:t>
            </a:r>
          </a:p>
        </p:txBody>
      </p:sp>
      <p:pic>
        <p:nvPicPr>
          <p:cNvPr id="342" name="Picture 8" descr="Picture 8"/>
          <p:cNvPicPr>
            <a:picLocks noChangeAspect="1"/>
          </p:cNvPicPr>
          <p:nvPr/>
        </p:nvPicPr>
        <p:blipFill>
          <a:blip r:embed="rId2">
            <a:extLst/>
          </a:blip>
          <a:srcRect l="4720" t="0" r="5559" b="0"/>
          <a:stretch>
            <a:fillRect/>
          </a:stretch>
        </p:blipFill>
        <p:spPr>
          <a:xfrm>
            <a:off x="12012278" y="2024247"/>
            <a:ext cx="9095339" cy="5704320"/>
          </a:xfrm>
          <a:prstGeom prst="rect">
            <a:avLst/>
          </a:prstGeom>
          <a:ln w="12700">
            <a:miter lim="400000"/>
          </a:ln>
        </p:spPr>
      </p:pic>
      <p:pic>
        <p:nvPicPr>
          <p:cNvPr id="343" name="Picture 2" descr="Picture 2"/>
          <p:cNvPicPr>
            <a:picLocks noChangeAspect="1"/>
          </p:cNvPicPr>
          <p:nvPr/>
        </p:nvPicPr>
        <p:blipFill>
          <a:blip r:embed="rId3">
            <a:extLst/>
          </a:blip>
          <a:stretch>
            <a:fillRect/>
          </a:stretch>
        </p:blipFill>
        <p:spPr>
          <a:xfrm>
            <a:off x="6359731" y="2693045"/>
            <a:ext cx="5311459" cy="3050500"/>
          </a:xfrm>
          <a:prstGeom prst="rect">
            <a:avLst/>
          </a:prstGeom>
          <a:ln w="12700">
            <a:miter lim="400000"/>
          </a:ln>
        </p:spPr>
      </p:pic>
      <p:pic>
        <p:nvPicPr>
          <p:cNvPr id="344" name="Picture 9" descr="Picture 9"/>
          <p:cNvPicPr>
            <a:picLocks noChangeAspect="1"/>
          </p:cNvPicPr>
          <p:nvPr/>
        </p:nvPicPr>
        <p:blipFill>
          <a:blip r:embed="rId4">
            <a:extLst/>
          </a:blip>
          <a:stretch>
            <a:fillRect/>
          </a:stretch>
        </p:blipFill>
        <p:spPr>
          <a:xfrm>
            <a:off x="14621891" y="8718849"/>
            <a:ext cx="5394353" cy="3788890"/>
          </a:xfrm>
          <a:prstGeom prst="rect">
            <a:avLst/>
          </a:prstGeom>
          <a:ln w="12700">
            <a:miter lim="400000"/>
          </a:ln>
        </p:spPr>
      </p:pic>
      <p:pic>
        <p:nvPicPr>
          <p:cNvPr id="345" name="Picture 2" descr="Picture 2"/>
          <p:cNvPicPr>
            <a:picLocks noChangeAspect="1"/>
          </p:cNvPicPr>
          <p:nvPr/>
        </p:nvPicPr>
        <p:blipFill>
          <a:blip r:embed="rId5">
            <a:extLst/>
          </a:blip>
          <a:srcRect l="8622" t="8594" r="11753" b="13486"/>
          <a:stretch>
            <a:fillRect/>
          </a:stretch>
        </p:blipFill>
        <p:spPr>
          <a:xfrm>
            <a:off x="12116713" y="7653336"/>
            <a:ext cx="4455853" cy="1877278"/>
          </a:xfrm>
          <a:prstGeom prst="rect">
            <a:avLst/>
          </a:prstGeom>
          <a:ln w="12700">
            <a:miter lim="400000"/>
          </a:ln>
        </p:spPr>
      </p:pic>
      <p:pic>
        <p:nvPicPr>
          <p:cNvPr id="346" name="Picture 5" descr="Picture 5"/>
          <p:cNvPicPr>
            <a:picLocks noChangeAspect="1"/>
          </p:cNvPicPr>
          <p:nvPr/>
        </p:nvPicPr>
        <p:blipFill>
          <a:blip r:embed="rId6">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Recombination in Innovation"/>
          <p:cNvSpPr txBox="1"/>
          <p:nvPr>
            <p:ph type="title"/>
          </p:nvPr>
        </p:nvSpPr>
        <p:spPr>
          <a:prstGeom prst="rect">
            <a:avLst/>
          </a:prstGeom>
        </p:spPr>
        <p:txBody>
          <a:bodyPr/>
          <a:lstStyle/>
          <a:p>
            <a:pPr/>
            <a:r>
              <a:t>Recombination in Innovation</a:t>
            </a:r>
          </a:p>
        </p:txBody>
      </p:sp>
      <p:pic>
        <p:nvPicPr>
          <p:cNvPr id="349" name="Picture 8" descr="Picture 8"/>
          <p:cNvPicPr>
            <a:picLocks noChangeAspect="1"/>
          </p:cNvPicPr>
          <p:nvPr/>
        </p:nvPicPr>
        <p:blipFill>
          <a:blip r:embed="rId2">
            <a:extLst/>
          </a:blip>
          <a:srcRect l="4720" t="0" r="5559" b="0"/>
          <a:stretch>
            <a:fillRect/>
          </a:stretch>
        </p:blipFill>
        <p:spPr>
          <a:xfrm>
            <a:off x="12012278" y="2024247"/>
            <a:ext cx="9095339" cy="5704320"/>
          </a:xfrm>
          <a:prstGeom prst="rect">
            <a:avLst/>
          </a:prstGeom>
          <a:ln w="12700">
            <a:miter lim="400000"/>
          </a:ln>
        </p:spPr>
      </p:pic>
      <p:pic>
        <p:nvPicPr>
          <p:cNvPr id="350" name="Picture 2" descr="Picture 2"/>
          <p:cNvPicPr>
            <a:picLocks noChangeAspect="1"/>
          </p:cNvPicPr>
          <p:nvPr/>
        </p:nvPicPr>
        <p:blipFill>
          <a:blip r:embed="rId3">
            <a:alphaModFix amt="40000"/>
            <a:extLst/>
          </a:blip>
          <a:stretch>
            <a:fillRect/>
          </a:stretch>
        </p:blipFill>
        <p:spPr>
          <a:xfrm>
            <a:off x="6359731" y="2693045"/>
            <a:ext cx="5311459" cy="3050500"/>
          </a:xfrm>
          <a:prstGeom prst="rect">
            <a:avLst/>
          </a:prstGeom>
          <a:ln w="12700">
            <a:miter lim="400000"/>
          </a:ln>
        </p:spPr>
      </p:pic>
      <p:pic>
        <p:nvPicPr>
          <p:cNvPr id="351" name="Picture 9" descr="Picture 9"/>
          <p:cNvPicPr>
            <a:picLocks noChangeAspect="1"/>
          </p:cNvPicPr>
          <p:nvPr/>
        </p:nvPicPr>
        <p:blipFill>
          <a:blip r:embed="rId4">
            <a:alphaModFix amt="40000"/>
            <a:extLst/>
          </a:blip>
          <a:stretch>
            <a:fillRect/>
          </a:stretch>
        </p:blipFill>
        <p:spPr>
          <a:xfrm>
            <a:off x="14621891" y="8718849"/>
            <a:ext cx="5394353" cy="3788890"/>
          </a:xfrm>
          <a:prstGeom prst="rect">
            <a:avLst/>
          </a:prstGeom>
          <a:ln w="12700">
            <a:miter lim="400000"/>
          </a:ln>
        </p:spPr>
      </p:pic>
      <p:pic>
        <p:nvPicPr>
          <p:cNvPr id="352" name="Picture 2" descr="Picture 2"/>
          <p:cNvPicPr>
            <a:picLocks noChangeAspect="1"/>
          </p:cNvPicPr>
          <p:nvPr/>
        </p:nvPicPr>
        <p:blipFill>
          <a:blip r:embed="rId5">
            <a:alphaModFix amt="40000"/>
            <a:extLst/>
          </a:blip>
          <a:srcRect l="8622" t="8594" r="11753" b="13486"/>
          <a:stretch>
            <a:fillRect/>
          </a:stretch>
        </p:blipFill>
        <p:spPr>
          <a:xfrm>
            <a:off x="12116713" y="7653336"/>
            <a:ext cx="4455853" cy="1877278"/>
          </a:xfrm>
          <a:prstGeom prst="rect">
            <a:avLst/>
          </a:prstGeom>
          <a:ln w="12700">
            <a:miter lim="400000"/>
          </a:ln>
        </p:spPr>
      </p:pic>
      <p:pic>
        <p:nvPicPr>
          <p:cNvPr id="353" name="Picture 5" descr="Picture 5"/>
          <p:cNvPicPr>
            <a:picLocks noChangeAspect="1"/>
          </p:cNvPicPr>
          <p:nvPr/>
        </p:nvPicPr>
        <p:blipFill>
          <a:blip r:embed="rId6">
            <a:alphaModFix amt="40000"/>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Recombination in Innovation"/>
          <p:cNvSpPr txBox="1"/>
          <p:nvPr>
            <p:ph type="title"/>
          </p:nvPr>
        </p:nvSpPr>
        <p:spPr>
          <a:prstGeom prst="rect">
            <a:avLst/>
          </a:prstGeom>
        </p:spPr>
        <p:txBody>
          <a:bodyPr/>
          <a:lstStyle/>
          <a:p>
            <a:pPr/>
            <a:r>
              <a:t>Recombination in Innovation</a:t>
            </a:r>
          </a:p>
        </p:txBody>
      </p:sp>
      <p:pic>
        <p:nvPicPr>
          <p:cNvPr id="356" name="Picture 8" descr="Picture 8"/>
          <p:cNvPicPr>
            <a:picLocks noChangeAspect="1"/>
          </p:cNvPicPr>
          <p:nvPr/>
        </p:nvPicPr>
        <p:blipFill>
          <a:blip r:embed="rId2">
            <a:alphaModFix amt="40000"/>
            <a:extLst/>
          </a:blip>
          <a:srcRect l="4720" t="0" r="5559" b="0"/>
          <a:stretch>
            <a:fillRect/>
          </a:stretch>
        </p:blipFill>
        <p:spPr>
          <a:xfrm>
            <a:off x="12012278" y="2024247"/>
            <a:ext cx="9095339" cy="5704320"/>
          </a:xfrm>
          <a:prstGeom prst="rect">
            <a:avLst/>
          </a:prstGeom>
          <a:ln w="12700">
            <a:miter lim="400000"/>
          </a:ln>
        </p:spPr>
      </p:pic>
      <p:pic>
        <p:nvPicPr>
          <p:cNvPr id="357" name="Picture 2" descr="Picture 2"/>
          <p:cNvPicPr>
            <a:picLocks noChangeAspect="1"/>
          </p:cNvPicPr>
          <p:nvPr/>
        </p:nvPicPr>
        <p:blipFill>
          <a:blip r:embed="rId3">
            <a:extLst/>
          </a:blip>
          <a:stretch>
            <a:fillRect/>
          </a:stretch>
        </p:blipFill>
        <p:spPr>
          <a:xfrm>
            <a:off x="6359731" y="2693045"/>
            <a:ext cx="5311459" cy="3050500"/>
          </a:xfrm>
          <a:prstGeom prst="rect">
            <a:avLst/>
          </a:prstGeom>
          <a:ln w="12700">
            <a:miter lim="400000"/>
          </a:ln>
        </p:spPr>
      </p:pic>
      <p:pic>
        <p:nvPicPr>
          <p:cNvPr id="358" name="Picture 9" descr="Picture 9"/>
          <p:cNvPicPr>
            <a:picLocks noChangeAspect="1"/>
          </p:cNvPicPr>
          <p:nvPr/>
        </p:nvPicPr>
        <p:blipFill>
          <a:blip r:embed="rId4">
            <a:alphaModFix amt="40000"/>
            <a:extLst/>
          </a:blip>
          <a:stretch>
            <a:fillRect/>
          </a:stretch>
        </p:blipFill>
        <p:spPr>
          <a:xfrm>
            <a:off x="14621891" y="8718849"/>
            <a:ext cx="5394353" cy="3788890"/>
          </a:xfrm>
          <a:prstGeom prst="rect">
            <a:avLst/>
          </a:prstGeom>
          <a:ln w="12700">
            <a:miter lim="400000"/>
          </a:ln>
        </p:spPr>
      </p:pic>
      <p:pic>
        <p:nvPicPr>
          <p:cNvPr id="359" name="Picture 2" descr="Picture 2"/>
          <p:cNvPicPr>
            <a:picLocks noChangeAspect="1"/>
          </p:cNvPicPr>
          <p:nvPr/>
        </p:nvPicPr>
        <p:blipFill>
          <a:blip r:embed="rId5">
            <a:alphaModFix amt="40000"/>
            <a:extLst/>
          </a:blip>
          <a:srcRect l="8622" t="8594" r="11753" b="13486"/>
          <a:stretch>
            <a:fillRect/>
          </a:stretch>
        </p:blipFill>
        <p:spPr>
          <a:xfrm>
            <a:off x="12116713" y="7653336"/>
            <a:ext cx="4455853" cy="1877278"/>
          </a:xfrm>
          <a:prstGeom prst="rect">
            <a:avLst/>
          </a:prstGeom>
          <a:ln w="12700">
            <a:miter lim="400000"/>
          </a:ln>
        </p:spPr>
      </p:pic>
      <p:pic>
        <p:nvPicPr>
          <p:cNvPr id="360" name="Picture 5" descr="Picture 5"/>
          <p:cNvPicPr>
            <a:picLocks noChangeAspect="1"/>
          </p:cNvPicPr>
          <p:nvPr/>
        </p:nvPicPr>
        <p:blipFill>
          <a:blip r:embed="rId6">
            <a:alphaModFix amt="40000"/>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combination in Innovation"/>
          <p:cNvSpPr txBox="1"/>
          <p:nvPr>
            <p:ph type="title"/>
          </p:nvPr>
        </p:nvSpPr>
        <p:spPr>
          <a:prstGeom prst="rect">
            <a:avLst/>
          </a:prstGeom>
        </p:spPr>
        <p:txBody>
          <a:bodyPr/>
          <a:lstStyle/>
          <a:p>
            <a:pPr/>
            <a:r>
              <a:t>Recombination in Innovation</a:t>
            </a:r>
          </a:p>
        </p:txBody>
      </p:sp>
      <p:pic>
        <p:nvPicPr>
          <p:cNvPr id="363" name="Picture 8" descr="Picture 8"/>
          <p:cNvPicPr>
            <a:picLocks noChangeAspect="1"/>
          </p:cNvPicPr>
          <p:nvPr/>
        </p:nvPicPr>
        <p:blipFill>
          <a:blip r:embed="rId2">
            <a:alphaModFix amt="40000"/>
            <a:extLst/>
          </a:blip>
          <a:srcRect l="4720" t="0" r="5559" b="0"/>
          <a:stretch>
            <a:fillRect/>
          </a:stretch>
        </p:blipFill>
        <p:spPr>
          <a:xfrm>
            <a:off x="12012278" y="2024247"/>
            <a:ext cx="9095339" cy="5704320"/>
          </a:xfrm>
          <a:prstGeom prst="rect">
            <a:avLst/>
          </a:prstGeom>
          <a:ln w="12700">
            <a:miter lim="400000"/>
          </a:ln>
        </p:spPr>
      </p:pic>
      <p:pic>
        <p:nvPicPr>
          <p:cNvPr id="364" name="Picture 2" descr="Picture 2"/>
          <p:cNvPicPr>
            <a:picLocks noChangeAspect="1"/>
          </p:cNvPicPr>
          <p:nvPr/>
        </p:nvPicPr>
        <p:blipFill>
          <a:blip r:embed="rId3">
            <a:alphaModFix amt="40000"/>
            <a:extLst/>
          </a:blip>
          <a:stretch>
            <a:fillRect/>
          </a:stretch>
        </p:blipFill>
        <p:spPr>
          <a:xfrm>
            <a:off x="6359731" y="2693045"/>
            <a:ext cx="5311459" cy="3050500"/>
          </a:xfrm>
          <a:prstGeom prst="rect">
            <a:avLst/>
          </a:prstGeom>
          <a:ln w="12700">
            <a:miter lim="400000"/>
          </a:ln>
        </p:spPr>
      </p:pic>
      <p:pic>
        <p:nvPicPr>
          <p:cNvPr id="365" name="Picture 9" descr="Picture 9"/>
          <p:cNvPicPr>
            <a:picLocks noChangeAspect="1"/>
          </p:cNvPicPr>
          <p:nvPr/>
        </p:nvPicPr>
        <p:blipFill>
          <a:blip r:embed="rId4">
            <a:extLst/>
          </a:blip>
          <a:stretch>
            <a:fillRect/>
          </a:stretch>
        </p:blipFill>
        <p:spPr>
          <a:xfrm>
            <a:off x="14621891" y="8718849"/>
            <a:ext cx="5394353" cy="3788890"/>
          </a:xfrm>
          <a:prstGeom prst="rect">
            <a:avLst/>
          </a:prstGeom>
          <a:ln w="12700">
            <a:miter lim="400000"/>
          </a:ln>
        </p:spPr>
      </p:pic>
      <p:pic>
        <p:nvPicPr>
          <p:cNvPr id="366" name="Picture 2" descr="Picture 2"/>
          <p:cNvPicPr>
            <a:picLocks noChangeAspect="1"/>
          </p:cNvPicPr>
          <p:nvPr/>
        </p:nvPicPr>
        <p:blipFill>
          <a:blip r:embed="rId5">
            <a:extLst/>
          </a:blip>
          <a:srcRect l="8622" t="8594" r="11753" b="13486"/>
          <a:stretch>
            <a:fillRect/>
          </a:stretch>
        </p:blipFill>
        <p:spPr>
          <a:xfrm>
            <a:off x="12116713" y="7653336"/>
            <a:ext cx="4455853" cy="1877278"/>
          </a:xfrm>
          <a:prstGeom prst="rect">
            <a:avLst/>
          </a:prstGeom>
          <a:ln w="12700">
            <a:miter lim="400000"/>
          </a:ln>
        </p:spPr>
      </p:pic>
      <p:pic>
        <p:nvPicPr>
          <p:cNvPr id="367" name="Picture 5" descr="Picture 5"/>
          <p:cNvPicPr>
            <a:picLocks noChangeAspect="1"/>
          </p:cNvPicPr>
          <p:nvPr/>
        </p:nvPicPr>
        <p:blipFill>
          <a:blip r:embed="rId6">
            <a:alphaModFix amt="40000"/>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Recombination in Innovation"/>
          <p:cNvSpPr txBox="1"/>
          <p:nvPr>
            <p:ph type="title"/>
          </p:nvPr>
        </p:nvSpPr>
        <p:spPr>
          <a:prstGeom prst="rect">
            <a:avLst/>
          </a:prstGeom>
        </p:spPr>
        <p:txBody>
          <a:bodyPr/>
          <a:lstStyle/>
          <a:p>
            <a:pPr/>
            <a:r>
              <a:t>Recombination in Innovation</a:t>
            </a:r>
          </a:p>
        </p:txBody>
      </p:sp>
      <p:pic>
        <p:nvPicPr>
          <p:cNvPr id="370" name="Picture 8" descr="Picture 8"/>
          <p:cNvPicPr>
            <a:picLocks noChangeAspect="1"/>
          </p:cNvPicPr>
          <p:nvPr/>
        </p:nvPicPr>
        <p:blipFill>
          <a:blip r:embed="rId2">
            <a:alphaModFix amt="40000"/>
            <a:extLst/>
          </a:blip>
          <a:srcRect l="4720" t="0" r="5559" b="0"/>
          <a:stretch>
            <a:fillRect/>
          </a:stretch>
        </p:blipFill>
        <p:spPr>
          <a:xfrm>
            <a:off x="12012278" y="2024247"/>
            <a:ext cx="9095339" cy="5704320"/>
          </a:xfrm>
          <a:prstGeom prst="rect">
            <a:avLst/>
          </a:prstGeom>
          <a:ln w="12700">
            <a:miter lim="400000"/>
          </a:ln>
        </p:spPr>
      </p:pic>
      <p:pic>
        <p:nvPicPr>
          <p:cNvPr id="371" name="Picture 2" descr="Picture 2"/>
          <p:cNvPicPr>
            <a:picLocks noChangeAspect="1"/>
          </p:cNvPicPr>
          <p:nvPr/>
        </p:nvPicPr>
        <p:blipFill>
          <a:blip r:embed="rId3">
            <a:alphaModFix amt="40000"/>
            <a:extLst/>
          </a:blip>
          <a:stretch>
            <a:fillRect/>
          </a:stretch>
        </p:blipFill>
        <p:spPr>
          <a:xfrm>
            <a:off x="6359731" y="2693045"/>
            <a:ext cx="5311459" cy="3050500"/>
          </a:xfrm>
          <a:prstGeom prst="rect">
            <a:avLst/>
          </a:prstGeom>
          <a:ln w="12700">
            <a:miter lim="400000"/>
          </a:ln>
        </p:spPr>
      </p:pic>
      <p:pic>
        <p:nvPicPr>
          <p:cNvPr id="372" name="Picture 9" descr="Picture 9"/>
          <p:cNvPicPr>
            <a:picLocks noChangeAspect="1"/>
          </p:cNvPicPr>
          <p:nvPr/>
        </p:nvPicPr>
        <p:blipFill>
          <a:blip r:embed="rId4">
            <a:alphaModFix amt="40000"/>
            <a:extLst/>
          </a:blip>
          <a:stretch>
            <a:fillRect/>
          </a:stretch>
        </p:blipFill>
        <p:spPr>
          <a:xfrm>
            <a:off x="14621891" y="8718849"/>
            <a:ext cx="5394353" cy="3788890"/>
          </a:xfrm>
          <a:prstGeom prst="rect">
            <a:avLst/>
          </a:prstGeom>
          <a:ln w="12700">
            <a:miter lim="400000"/>
          </a:ln>
        </p:spPr>
      </p:pic>
      <p:pic>
        <p:nvPicPr>
          <p:cNvPr id="373" name="Picture 2" descr="Picture 2"/>
          <p:cNvPicPr>
            <a:picLocks noChangeAspect="1"/>
          </p:cNvPicPr>
          <p:nvPr/>
        </p:nvPicPr>
        <p:blipFill>
          <a:blip r:embed="rId5">
            <a:alphaModFix amt="40000"/>
            <a:extLst/>
          </a:blip>
          <a:srcRect l="8622" t="8594" r="11753" b="13486"/>
          <a:stretch>
            <a:fillRect/>
          </a:stretch>
        </p:blipFill>
        <p:spPr>
          <a:xfrm>
            <a:off x="12116713" y="7653336"/>
            <a:ext cx="4455853" cy="1877278"/>
          </a:xfrm>
          <a:prstGeom prst="rect">
            <a:avLst/>
          </a:prstGeom>
          <a:ln w="12700">
            <a:miter lim="400000"/>
          </a:ln>
        </p:spPr>
      </p:pic>
      <p:pic>
        <p:nvPicPr>
          <p:cNvPr id="374" name="Picture 5" descr="Picture 5"/>
          <p:cNvPicPr>
            <a:picLocks noChangeAspect="1"/>
          </p:cNvPicPr>
          <p:nvPr/>
        </p:nvPicPr>
        <p:blipFill>
          <a:blip r:embed="rId6">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Recombination in Innovation"/>
          <p:cNvSpPr txBox="1"/>
          <p:nvPr>
            <p:ph type="title"/>
          </p:nvPr>
        </p:nvSpPr>
        <p:spPr>
          <a:prstGeom prst="rect">
            <a:avLst/>
          </a:prstGeom>
        </p:spPr>
        <p:txBody>
          <a:bodyPr/>
          <a:lstStyle/>
          <a:p>
            <a:pPr/>
            <a:r>
              <a:t>Recombination in Innovation</a:t>
            </a:r>
          </a:p>
        </p:txBody>
      </p:sp>
      <p:pic>
        <p:nvPicPr>
          <p:cNvPr id="377" name="Picture 8" descr="Picture 8"/>
          <p:cNvPicPr>
            <a:picLocks noChangeAspect="1"/>
          </p:cNvPicPr>
          <p:nvPr/>
        </p:nvPicPr>
        <p:blipFill>
          <a:blip r:embed="rId2">
            <a:extLst/>
          </a:blip>
          <a:srcRect l="4720" t="0" r="5559" b="0"/>
          <a:stretch>
            <a:fillRect/>
          </a:stretch>
        </p:blipFill>
        <p:spPr>
          <a:xfrm>
            <a:off x="12012278" y="2024247"/>
            <a:ext cx="9095339" cy="5704320"/>
          </a:xfrm>
          <a:prstGeom prst="rect">
            <a:avLst/>
          </a:prstGeom>
          <a:ln w="12700">
            <a:miter lim="400000"/>
          </a:ln>
        </p:spPr>
      </p:pic>
      <p:pic>
        <p:nvPicPr>
          <p:cNvPr id="378" name="Picture 2" descr="Picture 2"/>
          <p:cNvPicPr>
            <a:picLocks noChangeAspect="1"/>
          </p:cNvPicPr>
          <p:nvPr/>
        </p:nvPicPr>
        <p:blipFill>
          <a:blip r:embed="rId3">
            <a:extLst/>
          </a:blip>
          <a:stretch>
            <a:fillRect/>
          </a:stretch>
        </p:blipFill>
        <p:spPr>
          <a:xfrm>
            <a:off x="6359731" y="2693045"/>
            <a:ext cx="5311459" cy="3050500"/>
          </a:xfrm>
          <a:prstGeom prst="rect">
            <a:avLst/>
          </a:prstGeom>
          <a:ln w="12700">
            <a:miter lim="400000"/>
          </a:ln>
        </p:spPr>
      </p:pic>
      <p:pic>
        <p:nvPicPr>
          <p:cNvPr id="379" name="Picture 9" descr="Picture 9"/>
          <p:cNvPicPr>
            <a:picLocks noChangeAspect="1"/>
          </p:cNvPicPr>
          <p:nvPr/>
        </p:nvPicPr>
        <p:blipFill>
          <a:blip r:embed="rId4">
            <a:extLst/>
          </a:blip>
          <a:stretch>
            <a:fillRect/>
          </a:stretch>
        </p:blipFill>
        <p:spPr>
          <a:xfrm>
            <a:off x="14621891" y="8718849"/>
            <a:ext cx="5394353" cy="3788890"/>
          </a:xfrm>
          <a:prstGeom prst="rect">
            <a:avLst/>
          </a:prstGeom>
          <a:ln w="12700">
            <a:miter lim="400000"/>
          </a:ln>
        </p:spPr>
      </p:pic>
      <p:pic>
        <p:nvPicPr>
          <p:cNvPr id="380" name="Picture 2" descr="Picture 2"/>
          <p:cNvPicPr>
            <a:picLocks noChangeAspect="1"/>
          </p:cNvPicPr>
          <p:nvPr/>
        </p:nvPicPr>
        <p:blipFill>
          <a:blip r:embed="rId5">
            <a:extLst/>
          </a:blip>
          <a:srcRect l="8622" t="8594" r="11753" b="13486"/>
          <a:stretch>
            <a:fillRect/>
          </a:stretch>
        </p:blipFill>
        <p:spPr>
          <a:xfrm>
            <a:off x="12116713" y="7653336"/>
            <a:ext cx="4455853" cy="1877278"/>
          </a:xfrm>
          <a:prstGeom prst="rect">
            <a:avLst/>
          </a:prstGeom>
          <a:ln w="12700">
            <a:miter lim="400000"/>
          </a:ln>
        </p:spPr>
      </p:pic>
      <p:pic>
        <p:nvPicPr>
          <p:cNvPr id="381" name="Picture 5" descr="Picture 5"/>
          <p:cNvPicPr>
            <a:picLocks noChangeAspect="1"/>
          </p:cNvPicPr>
          <p:nvPr/>
        </p:nvPicPr>
        <p:blipFill>
          <a:blip r:embed="rId6">
            <a:extLst/>
          </a:blip>
          <a:srcRect l="4849" t="0" r="1052" b="0"/>
          <a:stretch>
            <a:fillRect/>
          </a:stretch>
        </p:blipFill>
        <p:spPr>
          <a:xfrm>
            <a:off x="3276537" y="6094760"/>
            <a:ext cx="8416906" cy="665369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AI analytics can drastically expand the search space for you to find new innovation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AI analytics can drastically expand the search space for you to find new innovations</a:t>
            </a:r>
          </a:p>
          <a:p>
            <a:pPr lvl="2" marL="1243263" indent="-481263">
              <a:lnSpc>
                <a:spcPct val="110000"/>
              </a:lnSpc>
              <a:spcBef>
                <a:spcPts val="1500"/>
              </a:spcBef>
              <a:buSzPct val="100000"/>
              <a:buChar char="•"/>
              <a:defRPr sz="4800"/>
            </a:pPr>
            <a:r>
              <a:t>By doing the linkage to detect hidden patterns among data, we’re able to find new ways to combine existing technologies in a new way</a:t>
            </a:r>
          </a:p>
        </p:txBody>
      </p:sp>
      <p:sp>
        <p:nvSpPr>
          <p:cNvPr id="384" name="Recombination in Innovation"/>
          <p:cNvSpPr txBox="1"/>
          <p:nvPr>
            <p:ph type="title"/>
          </p:nvPr>
        </p:nvSpPr>
        <p:spPr>
          <a:prstGeom prst="rect">
            <a:avLst/>
          </a:prstGeom>
        </p:spPr>
        <p:txBody>
          <a:bodyPr/>
          <a:lstStyle/>
          <a:p>
            <a:pPr/>
            <a:r>
              <a:t>Recombination in Innovation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3"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Diverse recombination — combining many technology elements together in a new way…"/>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Diverse recombination — combining many technology elements together in a new way</a:t>
            </a:r>
          </a:p>
          <a:p>
            <a:pPr lvl="1" marL="481263" indent="-481263">
              <a:lnSpc>
                <a:spcPct val="110000"/>
              </a:lnSpc>
              <a:spcBef>
                <a:spcPts val="3000"/>
              </a:spcBef>
              <a:buSzPct val="100000"/>
              <a:buChar char="•"/>
              <a:defRPr sz="4800"/>
            </a:pPr>
            <a:r>
              <a:t>Example: You have four existing technologies, “A”, “B”, “C”, “BC”</a:t>
            </a:r>
          </a:p>
          <a:p>
            <a:pPr lvl="1" marL="481263" indent="-481263">
              <a:lnSpc>
                <a:spcPct val="110000"/>
              </a:lnSpc>
              <a:spcBef>
                <a:spcPts val="3000"/>
              </a:spcBef>
              <a:buSzPct val="100000"/>
              <a:buChar char="•"/>
              <a:defRPr sz="4800"/>
            </a:pPr>
            <a:r>
              <a:t>A diverse recombination would be something like “ABC”</a:t>
            </a:r>
          </a:p>
          <a:p>
            <a:pPr lvl="1" marL="481263" indent="-481263">
              <a:lnSpc>
                <a:spcPct val="110000"/>
              </a:lnSpc>
              <a:spcBef>
                <a:spcPts val="3000"/>
              </a:spcBef>
              <a:buSzPct val="100000"/>
              <a:buChar char="•"/>
              <a:defRPr sz="4800"/>
            </a:pPr>
            <a:r>
              <a:t>A novel or radical innovation is “D”</a:t>
            </a:r>
          </a:p>
          <a:p>
            <a:pPr lvl="2" marL="1243263" indent="-481263">
              <a:lnSpc>
                <a:spcPct val="110000"/>
              </a:lnSpc>
              <a:spcBef>
                <a:spcPts val="1500"/>
              </a:spcBef>
              <a:buSzPct val="100000"/>
              <a:buChar char="•"/>
              <a:defRPr sz="4800"/>
            </a:pPr>
            <a:r>
              <a:t>This is a technology class that has not existed before</a:t>
            </a:r>
          </a:p>
        </p:txBody>
      </p:sp>
      <p:sp>
        <p:nvSpPr>
          <p:cNvPr id="387" name="What Kind of Product Innovation Can AI Support?"/>
          <p:cNvSpPr txBox="1"/>
          <p:nvPr>
            <p:ph type="title"/>
          </p:nvPr>
        </p:nvSpPr>
        <p:spPr>
          <a:prstGeom prst="rect">
            <a:avLst/>
          </a:prstGeom>
        </p:spPr>
        <p:txBody>
          <a:bodyPr/>
          <a:lstStyle/>
          <a:p>
            <a:pPr/>
            <a:r>
              <a:t>What Kind of Product Innovation Can AI Support?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8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8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6"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Patents"/>
          <p:cNvSpPr txBox="1"/>
          <p:nvPr>
            <p:ph type="title"/>
          </p:nvPr>
        </p:nvSpPr>
        <p:spPr>
          <a:prstGeom prst="rect">
            <a:avLst/>
          </a:prstGeom>
        </p:spPr>
        <p:txBody>
          <a:bodyPr/>
          <a:lstStyle/>
          <a:p>
            <a:pPr/>
            <a:r>
              <a:t>Patents</a:t>
            </a:r>
          </a:p>
        </p:txBody>
      </p:sp>
      <p:grpSp>
        <p:nvGrpSpPr>
          <p:cNvPr id="393" name="Group 6"/>
          <p:cNvGrpSpPr/>
          <p:nvPr/>
        </p:nvGrpSpPr>
        <p:grpSpPr>
          <a:xfrm>
            <a:off x="12862132" y="1010796"/>
            <a:ext cx="10625152" cy="11694408"/>
            <a:chOff x="0" y="0"/>
            <a:chExt cx="10625150" cy="11694407"/>
          </a:xfrm>
        </p:grpSpPr>
        <p:pic>
          <p:nvPicPr>
            <p:cNvPr id="390" name="Picture 3" descr="Picture 3"/>
            <p:cNvPicPr>
              <a:picLocks noChangeAspect="1"/>
            </p:cNvPicPr>
            <p:nvPr/>
          </p:nvPicPr>
          <p:blipFill>
            <a:blip r:embed="rId2">
              <a:extLst/>
            </a:blip>
            <a:stretch>
              <a:fillRect/>
            </a:stretch>
          </p:blipFill>
          <p:spPr>
            <a:xfrm>
              <a:off x="0" y="0"/>
              <a:ext cx="10625151" cy="11694408"/>
            </a:xfrm>
            <a:prstGeom prst="rect">
              <a:avLst/>
            </a:prstGeom>
            <a:ln w="12700" cap="flat">
              <a:noFill/>
              <a:miter lim="400000"/>
            </a:ln>
            <a:effectLst/>
          </p:spPr>
        </p:pic>
        <p:sp>
          <p:nvSpPr>
            <p:cNvPr id="391" name="Rectangle 4"/>
            <p:cNvSpPr/>
            <p:nvPr/>
          </p:nvSpPr>
          <p:spPr>
            <a:xfrm>
              <a:off x="5424413" y="6652059"/>
              <a:ext cx="4829141" cy="4562632"/>
            </a:xfrm>
            <a:prstGeom prst="rect">
              <a:avLst/>
            </a:prstGeom>
            <a:noFill/>
            <a:ln w="25400" cap="flat">
              <a:solidFill>
                <a:srgbClr val="3A5E8A"/>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sp>
          <p:nvSpPr>
            <p:cNvPr id="392" name="Rectangle 5"/>
            <p:cNvSpPr/>
            <p:nvPr/>
          </p:nvSpPr>
          <p:spPr>
            <a:xfrm>
              <a:off x="541970" y="5767249"/>
              <a:ext cx="4770606" cy="4797161"/>
            </a:xfrm>
            <a:prstGeom prst="rect">
              <a:avLst/>
            </a:prstGeom>
            <a:noFill/>
            <a:ln w="25400" cap="flat">
              <a:solidFill>
                <a:srgbClr val="953735"/>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grpSp>
      <p:sp>
        <p:nvSpPr>
          <p:cNvPr id="394" name="Rectangle"/>
          <p:cNvSpPr/>
          <p:nvPr/>
        </p:nvSpPr>
        <p:spPr>
          <a:xfrm>
            <a:off x="13401842" y="6777259"/>
            <a:ext cx="4777449" cy="4798599"/>
          </a:xfrm>
          <a:prstGeom prst="rect">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395" name="A patent has a specific classification code…"/>
          <p:cNvSpPr txBox="1"/>
          <p:nvPr>
            <p:ph type="body" sz="half" idx="1"/>
          </p:nvPr>
        </p:nvSpPr>
        <p:spPr>
          <a:xfrm>
            <a:off x="1676400" y="2651477"/>
            <a:ext cx="11413012" cy="10134634"/>
          </a:xfrm>
          <a:prstGeom prst="rect">
            <a:avLst/>
          </a:prstGeom>
        </p:spPr>
        <p:txBody>
          <a:bodyPr/>
          <a:lstStyle/>
          <a:p>
            <a:pPr lvl="1" marL="481263" indent="-481263">
              <a:lnSpc>
                <a:spcPct val="110000"/>
              </a:lnSpc>
              <a:spcBef>
                <a:spcPts val="3000"/>
              </a:spcBef>
              <a:buSzPct val="100000"/>
              <a:buChar char="•"/>
              <a:defRPr sz="4800"/>
            </a:pPr>
            <a:r>
              <a:t>A patent has a specific classification code </a:t>
            </a:r>
          </a:p>
          <a:p>
            <a:pPr lvl="1" marL="481263" indent="-481263">
              <a:lnSpc>
                <a:spcPct val="110000"/>
              </a:lnSpc>
              <a:spcBef>
                <a:spcPts val="3000"/>
              </a:spcBef>
              <a:buSzPct val="100000"/>
              <a:buChar char="•"/>
              <a:defRPr sz="4800"/>
            </a:pPr>
            <a:r>
              <a:t>We also know the patents that the current patent has cited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atents"/>
          <p:cNvSpPr txBox="1"/>
          <p:nvPr>
            <p:ph type="title"/>
          </p:nvPr>
        </p:nvSpPr>
        <p:spPr>
          <a:prstGeom prst="rect">
            <a:avLst/>
          </a:prstGeom>
        </p:spPr>
        <p:txBody>
          <a:bodyPr/>
          <a:lstStyle/>
          <a:p>
            <a:pPr/>
            <a:r>
              <a:t>Patents</a:t>
            </a:r>
          </a:p>
        </p:txBody>
      </p:sp>
      <p:grpSp>
        <p:nvGrpSpPr>
          <p:cNvPr id="401" name="Group 6"/>
          <p:cNvGrpSpPr/>
          <p:nvPr/>
        </p:nvGrpSpPr>
        <p:grpSpPr>
          <a:xfrm>
            <a:off x="12862132" y="1010796"/>
            <a:ext cx="10625152" cy="11694408"/>
            <a:chOff x="0" y="0"/>
            <a:chExt cx="10625150" cy="11694407"/>
          </a:xfrm>
        </p:grpSpPr>
        <p:pic>
          <p:nvPicPr>
            <p:cNvPr id="398" name="Picture 3" descr="Picture 3"/>
            <p:cNvPicPr>
              <a:picLocks noChangeAspect="1"/>
            </p:cNvPicPr>
            <p:nvPr/>
          </p:nvPicPr>
          <p:blipFill>
            <a:blip r:embed="rId2">
              <a:extLst/>
            </a:blip>
            <a:stretch>
              <a:fillRect/>
            </a:stretch>
          </p:blipFill>
          <p:spPr>
            <a:xfrm>
              <a:off x="0" y="0"/>
              <a:ext cx="10625151" cy="11694408"/>
            </a:xfrm>
            <a:prstGeom prst="rect">
              <a:avLst/>
            </a:prstGeom>
            <a:ln w="12700" cap="flat">
              <a:noFill/>
              <a:miter lim="400000"/>
            </a:ln>
            <a:effectLst/>
          </p:spPr>
        </p:pic>
        <p:sp>
          <p:nvSpPr>
            <p:cNvPr id="399" name="Rectangle 4"/>
            <p:cNvSpPr/>
            <p:nvPr/>
          </p:nvSpPr>
          <p:spPr>
            <a:xfrm>
              <a:off x="5424413" y="6652059"/>
              <a:ext cx="4829141" cy="4562632"/>
            </a:xfrm>
            <a:prstGeom prst="rect">
              <a:avLst/>
            </a:prstGeom>
            <a:noFill/>
            <a:ln w="25400" cap="flat">
              <a:solidFill>
                <a:srgbClr val="3A5E8A"/>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sp>
          <p:nvSpPr>
            <p:cNvPr id="400" name="Rectangle 5"/>
            <p:cNvSpPr/>
            <p:nvPr/>
          </p:nvSpPr>
          <p:spPr>
            <a:xfrm>
              <a:off x="541970" y="5767249"/>
              <a:ext cx="4770606" cy="4797161"/>
            </a:xfrm>
            <a:prstGeom prst="rect">
              <a:avLst/>
            </a:prstGeom>
            <a:noFill/>
            <a:ln w="25400" cap="flat">
              <a:solidFill>
                <a:srgbClr val="953735"/>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grpSp>
      <p:sp>
        <p:nvSpPr>
          <p:cNvPr id="402" name="Rectangle"/>
          <p:cNvSpPr/>
          <p:nvPr/>
        </p:nvSpPr>
        <p:spPr>
          <a:xfrm>
            <a:off x="13401842" y="6777259"/>
            <a:ext cx="4777449" cy="4798599"/>
          </a:xfrm>
          <a:prstGeom prst="rect">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403" name="If a patent has 10 citations, all belonging to the same patent technology class, then we know it’s not a diverse combination…"/>
          <p:cNvSpPr txBox="1"/>
          <p:nvPr>
            <p:ph type="body" sz="half" idx="1"/>
          </p:nvPr>
        </p:nvSpPr>
        <p:spPr>
          <a:xfrm>
            <a:off x="1676400" y="2651477"/>
            <a:ext cx="11413012" cy="10134634"/>
          </a:xfrm>
          <a:prstGeom prst="rect">
            <a:avLst/>
          </a:prstGeom>
        </p:spPr>
        <p:txBody>
          <a:bodyPr/>
          <a:lstStyle/>
          <a:p>
            <a:pPr lvl="1" marL="481263" indent="-481263">
              <a:lnSpc>
                <a:spcPct val="110000"/>
              </a:lnSpc>
              <a:spcBef>
                <a:spcPts val="3000"/>
              </a:spcBef>
              <a:buSzPct val="100000"/>
              <a:buChar char="•"/>
              <a:defRPr sz="4800"/>
            </a:pPr>
            <a:r>
              <a:t>If a patent has 10 citations, all belonging to the same patent technology class, then we know it’s not a diverse combination</a:t>
            </a:r>
          </a:p>
          <a:p>
            <a:pPr lvl="1" marL="481263" indent="-481263">
              <a:lnSpc>
                <a:spcPct val="110000"/>
              </a:lnSpc>
              <a:spcBef>
                <a:spcPts val="3000"/>
              </a:spcBef>
              <a:buSzPct val="100000"/>
              <a:buChar char="•"/>
              <a:defRPr sz="4800"/>
            </a:pPr>
            <a:r>
              <a:t>But if the 10 cited patents are coming from 10 different technology classes, then it’s likely this patent is more of a diverse combination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0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3"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atson digested 23 million medical papers across many different disciplines to find information about a tumor suppressor know as p53…"/>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Watson digested 23 million medical papers across many different disciplines to find information about a tumor suppressor know as p53</a:t>
            </a:r>
          </a:p>
          <a:p>
            <a:pPr lvl="2" marL="1243263" indent="-481263">
              <a:lnSpc>
                <a:spcPct val="110000"/>
              </a:lnSpc>
              <a:spcBef>
                <a:spcPts val="1500"/>
              </a:spcBef>
              <a:buSzPct val="100000"/>
              <a:buChar char="•"/>
              <a:defRPr sz="4800"/>
            </a:pPr>
            <a:r>
              <a:t>p53 is associated with half of all cancers</a:t>
            </a:r>
          </a:p>
          <a:p>
            <a:pPr lvl="1" marL="481263" indent="-481263">
              <a:lnSpc>
                <a:spcPct val="110000"/>
              </a:lnSpc>
              <a:spcBef>
                <a:spcPts val="3000"/>
              </a:spcBef>
              <a:buSzPct val="100000"/>
              <a:buChar char="•"/>
              <a:defRPr sz="4800"/>
            </a:pPr>
            <a:r>
              <a:t>In a short amount of time, Watson was about to identify six previously unknown proteins that interact with p53</a:t>
            </a:r>
          </a:p>
          <a:p>
            <a:pPr lvl="1" marL="481263" indent="-481263">
              <a:lnSpc>
                <a:spcPct val="110000"/>
              </a:lnSpc>
              <a:spcBef>
                <a:spcPts val="3000"/>
              </a:spcBef>
              <a:buSzPct val="100000"/>
              <a:buChar char="•"/>
              <a:defRPr sz="4800"/>
            </a:pPr>
            <a:r>
              <a:t>This feat would have taken researchers more than 6 years to accomplish </a:t>
            </a:r>
          </a:p>
        </p:txBody>
      </p:sp>
      <p:sp>
        <p:nvSpPr>
          <p:cNvPr id="250" name="AI and IBM’s Watson"/>
          <p:cNvSpPr txBox="1"/>
          <p:nvPr>
            <p:ph type="title"/>
          </p:nvPr>
        </p:nvSpPr>
        <p:spPr>
          <a:prstGeom prst="rect">
            <a:avLst/>
          </a:prstGeom>
        </p:spPr>
        <p:txBody>
          <a:bodyPr/>
          <a:lstStyle/>
          <a:p>
            <a:pPr/>
            <a:r>
              <a:t>AI and IBM’s Watson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9"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atents"/>
          <p:cNvSpPr txBox="1"/>
          <p:nvPr>
            <p:ph type="title"/>
          </p:nvPr>
        </p:nvSpPr>
        <p:spPr>
          <a:prstGeom prst="rect">
            <a:avLst/>
          </a:prstGeom>
        </p:spPr>
        <p:txBody>
          <a:bodyPr/>
          <a:lstStyle/>
          <a:p>
            <a:pPr/>
            <a:r>
              <a:t>Patents</a:t>
            </a:r>
          </a:p>
        </p:txBody>
      </p:sp>
      <p:grpSp>
        <p:nvGrpSpPr>
          <p:cNvPr id="409" name="Group 6"/>
          <p:cNvGrpSpPr/>
          <p:nvPr/>
        </p:nvGrpSpPr>
        <p:grpSpPr>
          <a:xfrm>
            <a:off x="12862132" y="1010796"/>
            <a:ext cx="10625152" cy="11694408"/>
            <a:chOff x="0" y="0"/>
            <a:chExt cx="10625150" cy="11694407"/>
          </a:xfrm>
        </p:grpSpPr>
        <p:pic>
          <p:nvPicPr>
            <p:cNvPr id="406" name="Picture 3" descr="Picture 3"/>
            <p:cNvPicPr>
              <a:picLocks noChangeAspect="1"/>
            </p:cNvPicPr>
            <p:nvPr/>
          </p:nvPicPr>
          <p:blipFill>
            <a:blip r:embed="rId2">
              <a:extLst/>
            </a:blip>
            <a:stretch>
              <a:fillRect/>
            </a:stretch>
          </p:blipFill>
          <p:spPr>
            <a:xfrm>
              <a:off x="0" y="0"/>
              <a:ext cx="10625151" cy="11694408"/>
            </a:xfrm>
            <a:prstGeom prst="rect">
              <a:avLst/>
            </a:prstGeom>
            <a:ln w="12700" cap="flat">
              <a:noFill/>
              <a:miter lim="400000"/>
            </a:ln>
            <a:effectLst/>
          </p:spPr>
        </p:pic>
        <p:sp>
          <p:nvSpPr>
            <p:cNvPr id="407" name="Rectangle 4"/>
            <p:cNvSpPr/>
            <p:nvPr/>
          </p:nvSpPr>
          <p:spPr>
            <a:xfrm>
              <a:off x="5424413" y="6652059"/>
              <a:ext cx="4829141" cy="4562632"/>
            </a:xfrm>
            <a:prstGeom prst="rect">
              <a:avLst/>
            </a:prstGeom>
            <a:noFill/>
            <a:ln w="25400" cap="flat">
              <a:solidFill>
                <a:srgbClr val="3A5E8A"/>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sp>
          <p:nvSpPr>
            <p:cNvPr id="408" name="Rectangle 5"/>
            <p:cNvSpPr/>
            <p:nvPr/>
          </p:nvSpPr>
          <p:spPr>
            <a:xfrm>
              <a:off x="541970" y="5767249"/>
              <a:ext cx="4770606" cy="4797161"/>
            </a:xfrm>
            <a:prstGeom prst="rect">
              <a:avLst/>
            </a:prstGeom>
            <a:noFill/>
            <a:ln w="25400" cap="flat">
              <a:solidFill>
                <a:srgbClr val="953735"/>
              </a:solidFill>
              <a:prstDash val="solid"/>
              <a:round/>
            </a:ln>
            <a:effectLst/>
          </p:spPr>
          <p:txBody>
            <a:bodyPr wrap="square" lIns="45719" tIns="45719" rIns="45719" bIns="45719" numCol="1" anchor="ctr">
              <a:noAutofit/>
            </a:bodyPr>
            <a:lstStyle/>
            <a:p>
              <a:pPr algn="ctr" defTabSz="457200">
                <a:defRPr sz="1800">
                  <a:solidFill>
                    <a:srgbClr val="FFFFFF"/>
                  </a:solidFill>
                  <a:latin typeface="+mn-lt"/>
                  <a:ea typeface="+mn-ea"/>
                  <a:cs typeface="+mn-cs"/>
                  <a:sym typeface="Calibri"/>
                </a:defRPr>
              </a:pPr>
            </a:p>
          </p:txBody>
        </p:sp>
      </p:grpSp>
      <p:sp>
        <p:nvSpPr>
          <p:cNvPr id="410" name="Rectangle"/>
          <p:cNvSpPr/>
          <p:nvPr/>
        </p:nvSpPr>
        <p:spPr>
          <a:xfrm>
            <a:off x="18278642" y="7660867"/>
            <a:ext cx="4839206" cy="4562691"/>
          </a:xfrm>
          <a:prstGeom prst="rect">
            <a:avLst/>
          </a:prstGeom>
          <a:ln w="63500">
            <a:solidFill>
              <a:schemeClr val="accent1"/>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411" name="To measure novelty we can look at the abstract of the patent to see whether the words used are new…"/>
          <p:cNvSpPr txBox="1"/>
          <p:nvPr>
            <p:ph type="body" sz="half" idx="1"/>
          </p:nvPr>
        </p:nvSpPr>
        <p:spPr>
          <a:xfrm>
            <a:off x="1676400" y="2651477"/>
            <a:ext cx="11413012" cy="10134634"/>
          </a:xfrm>
          <a:prstGeom prst="rect">
            <a:avLst/>
          </a:prstGeom>
        </p:spPr>
        <p:txBody>
          <a:bodyPr/>
          <a:lstStyle/>
          <a:p>
            <a:pPr lvl="1" marL="481263" indent="-481263">
              <a:lnSpc>
                <a:spcPct val="110000"/>
              </a:lnSpc>
              <a:spcBef>
                <a:spcPts val="3000"/>
              </a:spcBef>
              <a:buSzPct val="100000"/>
              <a:buChar char="•"/>
              <a:defRPr sz="4800"/>
            </a:pPr>
            <a:r>
              <a:t>To measure novelty we can look at the abstract of the patent to see whether the words used are new</a:t>
            </a:r>
          </a:p>
          <a:p>
            <a:pPr lvl="1" marL="481263" indent="-481263">
              <a:lnSpc>
                <a:spcPct val="110000"/>
              </a:lnSpc>
              <a:spcBef>
                <a:spcPts val="3000"/>
              </a:spcBef>
              <a:buSzPct val="100000"/>
              <a:buChar char="•"/>
              <a:defRPr sz="4800"/>
            </a:pPr>
            <a:r>
              <a:t>Example: The first time the word “HTML” showed up in an abstract, that patent was probably very novel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1"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Use patent data and classify each patent into:…"/>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Use patent data and classify each patent into:</a:t>
            </a:r>
          </a:p>
          <a:p>
            <a:pPr lvl="2" marL="1243263" indent="-481263">
              <a:lnSpc>
                <a:spcPct val="110000"/>
              </a:lnSpc>
              <a:spcBef>
                <a:spcPts val="1500"/>
              </a:spcBef>
              <a:buSzPct val="100000"/>
              <a:buChar char="•"/>
              <a:defRPr sz="4800"/>
            </a:pPr>
            <a:r>
              <a:t>Diverse recombination (a combination of many technology classes together, e.g. “ABC”)</a:t>
            </a:r>
          </a:p>
          <a:p>
            <a:pPr lvl="2" marL="1243263" indent="-481263">
              <a:lnSpc>
                <a:spcPct val="110000"/>
              </a:lnSpc>
              <a:spcBef>
                <a:spcPts val="1500"/>
              </a:spcBef>
              <a:buSzPct val="100000"/>
              <a:buChar char="•"/>
              <a:defRPr sz="4800"/>
            </a:pPr>
            <a:r>
              <a:t>Novel technology class (e.g. “D”) or words that have not been seen in other patents before</a:t>
            </a:r>
          </a:p>
          <a:p>
            <a:pPr lvl="1" marL="481263" indent="-481263">
              <a:lnSpc>
                <a:spcPct val="110000"/>
              </a:lnSpc>
              <a:spcBef>
                <a:spcPts val="3000"/>
              </a:spcBef>
              <a:buSzPct val="100000"/>
              <a:buChar char="•"/>
              <a:defRPr sz="4800"/>
            </a:pPr>
            <a:r>
              <a:t>Then we examine the relationship between AI investments and these two different types of product innovation</a:t>
            </a:r>
          </a:p>
        </p:txBody>
      </p:sp>
      <p:sp>
        <p:nvSpPr>
          <p:cNvPr id="414" name="Patents"/>
          <p:cNvSpPr txBox="1"/>
          <p:nvPr>
            <p:ph type="title"/>
          </p:nvPr>
        </p:nvSpPr>
        <p:spPr>
          <a:prstGeom prst="rect">
            <a:avLst/>
          </a:prstGeom>
        </p:spPr>
        <p:txBody>
          <a:bodyPr/>
          <a:lstStyle/>
          <a:p>
            <a:pPr/>
            <a:r>
              <a:t>Patents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3"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ropensity to Invest in AI/Analytics"/>
          <p:cNvSpPr txBox="1"/>
          <p:nvPr>
            <p:ph type="title"/>
          </p:nvPr>
        </p:nvSpPr>
        <p:spPr>
          <a:prstGeom prst="rect">
            <a:avLst/>
          </a:prstGeom>
        </p:spPr>
        <p:txBody>
          <a:bodyPr/>
          <a:lstStyle/>
          <a:p>
            <a:pPr/>
            <a:r>
              <a:t>Propensity to Invest in AI/Analytics</a:t>
            </a:r>
          </a:p>
        </p:txBody>
      </p:sp>
      <p:graphicFrame>
        <p:nvGraphicFramePr>
          <p:cNvPr id="417" name="Content Placeholder 3"/>
          <p:cNvGraphicFramePr/>
          <p:nvPr/>
        </p:nvGraphicFramePr>
        <p:xfrm>
          <a:off x="3611276" y="2654066"/>
          <a:ext cx="15944635" cy="9833076"/>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Productivity Effects"/>
          <p:cNvSpPr txBox="1"/>
          <p:nvPr>
            <p:ph type="title"/>
          </p:nvPr>
        </p:nvSpPr>
        <p:spPr>
          <a:prstGeom prst="rect">
            <a:avLst/>
          </a:prstGeom>
        </p:spPr>
        <p:txBody>
          <a:bodyPr/>
          <a:lstStyle/>
          <a:p>
            <a:pPr/>
            <a:r>
              <a:t>Productivity Effects</a:t>
            </a:r>
          </a:p>
        </p:txBody>
      </p:sp>
      <p:graphicFrame>
        <p:nvGraphicFramePr>
          <p:cNvPr id="420" name="Content Placeholder 3"/>
          <p:cNvGraphicFramePr/>
          <p:nvPr/>
        </p:nvGraphicFramePr>
        <p:xfrm>
          <a:off x="2292062" y="2631418"/>
          <a:ext cx="17454103" cy="9509782"/>
        </p:xfrm>
        <a:graphic xmlns:a="http://schemas.openxmlformats.org/drawingml/2006/main">
          <a:graphicData uri="http://schemas.openxmlformats.org/drawingml/2006/chart">
            <c:chart xmlns:c="http://schemas.openxmlformats.org/drawingml/2006/chart" r:id="rId2"/>
          </a:graphicData>
        </a:graphic>
      </p:graphicFrame>
      <p:sp>
        <p:nvSpPr>
          <p:cNvPr id="421" name="TextBox 4"/>
          <p:cNvSpPr txBox="1"/>
          <p:nvPr/>
        </p:nvSpPr>
        <p:spPr>
          <a:xfrm>
            <a:off x="5862321" y="4272843"/>
            <a:ext cx="1348716"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4"/>
                </a:solidFill>
              </a:defRPr>
            </a:lvl1pPr>
          </a:lstStyle>
          <a:p>
            <a:pPr/>
            <a:r>
              <a:t>“ABC”</a:t>
            </a:r>
          </a:p>
        </p:txBody>
      </p:sp>
      <p:sp>
        <p:nvSpPr>
          <p:cNvPr id="422" name="TextBox 4"/>
          <p:cNvSpPr txBox="1"/>
          <p:nvPr/>
        </p:nvSpPr>
        <p:spPr>
          <a:xfrm>
            <a:off x="9926470" y="4272843"/>
            <a:ext cx="738818"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4"/>
                </a:solidFill>
              </a:defRPr>
            </a:lvl1pPr>
          </a:lstStyle>
          <a:p>
            <a:pPr/>
            <a:r>
              <a:t>“D”</a:t>
            </a:r>
          </a:p>
        </p:txBody>
      </p:sp>
      <p:sp>
        <p:nvSpPr>
          <p:cNvPr id="423" name="TextBox 4"/>
          <p:cNvSpPr txBox="1"/>
          <p:nvPr/>
        </p:nvSpPr>
        <p:spPr>
          <a:xfrm>
            <a:off x="13380721" y="4272843"/>
            <a:ext cx="1348716"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4"/>
                </a:solidFill>
              </a:defRPr>
            </a:lvl1pPr>
          </a:lstStyle>
          <a:p>
            <a:pPr/>
            <a:r>
              <a:t>“ABC”</a:t>
            </a:r>
          </a:p>
        </p:txBody>
      </p:sp>
      <p:sp>
        <p:nvSpPr>
          <p:cNvPr id="424" name="TextBox 4"/>
          <p:cNvSpPr txBox="1"/>
          <p:nvPr/>
        </p:nvSpPr>
        <p:spPr>
          <a:xfrm>
            <a:off x="17444870" y="4272843"/>
            <a:ext cx="738818" cy="60988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chemeClr val="accent4"/>
                </a:solidFill>
              </a:defRPr>
            </a:lvl1pPr>
          </a:lstStyle>
          <a:p>
            <a:pPr/>
            <a:r>
              <a:t>“D”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We find data analytics and AI support diverse recombination of existing technologies (“ABC”)…"/>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We find data analytics and AI support diverse recombination of existing technologies (“ABC”)</a:t>
            </a:r>
          </a:p>
          <a:p>
            <a:pPr lvl="1" marL="481263" indent="-481263">
              <a:lnSpc>
                <a:spcPct val="110000"/>
              </a:lnSpc>
              <a:spcBef>
                <a:spcPts val="3000"/>
              </a:spcBef>
              <a:buSzPct val="100000"/>
              <a:buChar char="•"/>
              <a:defRPr sz="4800"/>
            </a:pPr>
            <a:r>
              <a:t>Data analytics and AI do not support radical new technologies (“D”)</a:t>
            </a:r>
          </a:p>
          <a:p>
            <a:pPr lvl="1" marL="481263" indent="-481263">
              <a:lnSpc>
                <a:spcPct val="110000"/>
              </a:lnSpc>
              <a:spcBef>
                <a:spcPts val="3000"/>
              </a:spcBef>
              <a:buSzPct val="100000"/>
              <a:buChar char="•"/>
              <a:defRPr sz="4800"/>
            </a:pPr>
            <a:r>
              <a:t>Firms that invest in data analytics/AI and focus more on recombination in innovation are more productive than firms that do not invest in data analytics/AI</a:t>
            </a:r>
          </a:p>
        </p:txBody>
      </p:sp>
      <p:sp>
        <p:nvSpPr>
          <p:cNvPr id="427" name="Main Takeaways"/>
          <p:cNvSpPr txBox="1"/>
          <p:nvPr>
            <p:ph type="title"/>
          </p:nvPr>
        </p:nvSpPr>
        <p:spPr>
          <a:prstGeom prst="rect">
            <a:avLst/>
          </a:prstGeom>
        </p:spPr>
        <p:txBody>
          <a:bodyPr/>
          <a:lstStyle/>
          <a:p>
            <a:pPr/>
            <a:r>
              <a:t>Main Takeaways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2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26"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ubtitle 2"/>
          <p:cNvSpPr txBox="1"/>
          <p:nvPr>
            <p:ph type="body" sz="quarter" idx="1"/>
          </p:nvPr>
        </p:nvSpPr>
        <p:spPr>
          <a:xfrm>
            <a:off x="1151343" y="9240193"/>
            <a:ext cx="20432591" cy="1316634"/>
          </a:xfrm>
          <a:prstGeom prst="rect">
            <a:avLst/>
          </a:prstGeom>
        </p:spPr>
        <p:txBody>
          <a:bodyPr/>
          <a:lstStyle/>
          <a:p>
            <a:pPr/>
            <a:r>
              <a:t>Organization Factors</a:t>
            </a:r>
          </a:p>
        </p:txBody>
      </p:sp>
      <p:sp>
        <p:nvSpPr>
          <p:cNvPr id="430"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431"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Other organizational factors may affect the relationship between AI analytics and recombination innovation…"/>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Other organizational factors may affect the relationship between AI analytics and recombination innovation</a:t>
            </a:r>
          </a:p>
          <a:p>
            <a:pPr lvl="1" marL="481263" indent="-481263">
              <a:lnSpc>
                <a:spcPct val="110000"/>
              </a:lnSpc>
              <a:spcBef>
                <a:spcPts val="3000"/>
              </a:spcBef>
              <a:buSzPct val="100000"/>
              <a:buChar char="•"/>
              <a:defRPr sz="4800"/>
            </a:pPr>
            <a:r>
              <a:t>How you organize your innovation may mediate that relationship</a:t>
            </a:r>
          </a:p>
          <a:p>
            <a:pPr lvl="2" marL="1243263" indent="-481263">
              <a:lnSpc>
                <a:spcPct val="110000"/>
              </a:lnSpc>
              <a:spcBef>
                <a:spcPts val="1500"/>
              </a:spcBef>
              <a:buSzPct val="100000"/>
              <a:buChar char="•"/>
              <a:defRPr sz="4800"/>
            </a:pPr>
            <a:r>
              <a:t>Some organization structures are just well suited to support AI driven innovation and some organization structures are not</a:t>
            </a:r>
          </a:p>
          <a:p>
            <a:pPr lvl="1" marL="481263" indent="-481263">
              <a:lnSpc>
                <a:spcPct val="110000"/>
              </a:lnSpc>
              <a:spcBef>
                <a:spcPts val="3000"/>
              </a:spcBef>
              <a:buSzPct val="100000"/>
              <a:buChar char="•"/>
              <a:defRPr sz="4800"/>
            </a:pPr>
            <a:r>
              <a:t>Will explore whether organizational factors such as how you organize your innovation teams, team composition, and the skill set of employees could change the type of innovation that AI can help firms create</a:t>
            </a:r>
          </a:p>
        </p:txBody>
      </p:sp>
      <p:sp>
        <p:nvSpPr>
          <p:cNvPr id="434" name="AI, Innovation, Organization Change"/>
          <p:cNvSpPr txBox="1"/>
          <p:nvPr>
            <p:ph type="title"/>
          </p:nvPr>
        </p:nvSpPr>
        <p:spPr>
          <a:prstGeom prst="rect">
            <a:avLst/>
          </a:prstGeom>
        </p:spPr>
        <p:txBody>
          <a:bodyPr/>
          <a:lstStyle/>
          <a:p>
            <a:pPr/>
            <a:r>
              <a:t>AI, Innovation, Organization Change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3"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Organizations have very different ways of organizing their activitie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Organizations have very different ways of organizing their activities</a:t>
            </a:r>
          </a:p>
          <a:p>
            <a:pPr lvl="2" marL="1243263" indent="-481263">
              <a:lnSpc>
                <a:spcPct val="110000"/>
              </a:lnSpc>
              <a:spcBef>
                <a:spcPts val="1500"/>
              </a:spcBef>
              <a:buSzPct val="100000"/>
              <a:buChar char="•"/>
              <a:defRPr sz="4800"/>
            </a:pPr>
            <a:r>
              <a:t>They may organize their general activities in one way, and they may organize their innovations in another way</a:t>
            </a:r>
          </a:p>
          <a:p>
            <a:pPr lvl="1" marL="481263" indent="-481263">
              <a:lnSpc>
                <a:spcPct val="110000"/>
              </a:lnSpc>
              <a:spcBef>
                <a:spcPts val="3000"/>
              </a:spcBef>
              <a:buSzPct val="100000"/>
              <a:buChar char="•"/>
              <a:defRPr sz="4800"/>
            </a:pPr>
            <a:r>
              <a:t>This structure can both vary within industries and across industries</a:t>
            </a:r>
          </a:p>
        </p:txBody>
      </p:sp>
      <p:sp>
        <p:nvSpPr>
          <p:cNvPr id="437" name="AI, Innovation, Organization Change"/>
          <p:cNvSpPr txBox="1"/>
          <p:nvPr>
            <p:ph type="title"/>
          </p:nvPr>
        </p:nvSpPr>
        <p:spPr>
          <a:prstGeom prst="rect">
            <a:avLst/>
          </a:prstGeom>
        </p:spPr>
        <p:txBody>
          <a:bodyPr/>
          <a:lstStyle/>
          <a:p>
            <a:pPr/>
            <a:r>
              <a:t>AI, Innovation, Organization Change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6"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Can Data Analytics Help Google or Apple More to Innovate?"/>
          <p:cNvSpPr txBox="1"/>
          <p:nvPr>
            <p:ph type="title"/>
          </p:nvPr>
        </p:nvSpPr>
        <p:spPr>
          <a:prstGeom prst="rect">
            <a:avLst/>
          </a:prstGeom>
        </p:spPr>
        <p:txBody>
          <a:bodyPr/>
          <a:lstStyle/>
          <a:p>
            <a:pPr/>
            <a:r>
              <a:t>Can Data Analytics Help Google or Apple More to Innovate?</a:t>
            </a:r>
          </a:p>
        </p:txBody>
      </p:sp>
      <p:grpSp>
        <p:nvGrpSpPr>
          <p:cNvPr id="442" name="Group 5"/>
          <p:cNvGrpSpPr/>
          <p:nvPr/>
        </p:nvGrpSpPr>
        <p:grpSpPr>
          <a:xfrm>
            <a:off x="2931099" y="2277044"/>
            <a:ext cx="18079550" cy="9161912"/>
            <a:chOff x="0" y="0"/>
            <a:chExt cx="18079549" cy="9161910"/>
          </a:xfrm>
        </p:grpSpPr>
        <p:pic>
          <p:nvPicPr>
            <p:cNvPr id="440" name="Picture 3" descr="Picture 3"/>
            <p:cNvPicPr>
              <a:picLocks noChangeAspect="1"/>
            </p:cNvPicPr>
            <p:nvPr/>
          </p:nvPicPr>
          <p:blipFill>
            <a:blip r:embed="rId2">
              <a:extLst/>
            </a:blip>
            <a:srcRect l="0" t="15702" r="0" b="15496"/>
            <a:stretch>
              <a:fillRect/>
            </a:stretch>
          </p:blipFill>
          <p:spPr>
            <a:xfrm>
              <a:off x="-1" y="259493"/>
              <a:ext cx="9292255" cy="8902414"/>
            </a:xfrm>
            <a:prstGeom prst="rect">
              <a:avLst/>
            </a:prstGeom>
            <a:ln w="12700" cap="flat">
              <a:noFill/>
              <a:miter lim="400000"/>
            </a:ln>
            <a:effectLst/>
          </p:spPr>
        </p:pic>
        <p:pic>
          <p:nvPicPr>
            <p:cNvPr id="441" name="Picture 4" descr="Picture 4"/>
            <p:cNvPicPr>
              <a:picLocks noChangeAspect="1"/>
            </p:cNvPicPr>
            <p:nvPr/>
          </p:nvPicPr>
          <p:blipFill>
            <a:blip r:embed="rId3">
              <a:extLst/>
            </a:blip>
            <a:srcRect l="0" t="14088" r="0" b="14088"/>
            <a:stretch>
              <a:fillRect/>
            </a:stretch>
          </p:blipFill>
          <p:spPr>
            <a:xfrm>
              <a:off x="9292253" y="0"/>
              <a:ext cx="8787297" cy="9161911"/>
            </a:xfrm>
            <a:prstGeom prst="rect">
              <a:avLst/>
            </a:prstGeom>
            <a:ln w="12700" cap="flat">
              <a:noFill/>
              <a:miter lim="400000"/>
            </a:ln>
            <a:effectLst/>
          </p:spPr>
        </p:pic>
      </p:grpSp>
      <p:sp>
        <p:nvSpPr>
          <p:cNvPr id="443" name="TextBox 1"/>
          <p:cNvSpPr txBox="1"/>
          <p:nvPr/>
        </p:nvSpPr>
        <p:spPr>
          <a:xfrm>
            <a:off x="6488958" y="11464014"/>
            <a:ext cx="2069863" cy="769998"/>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4800">
                <a:solidFill>
                  <a:schemeClr val="accent1"/>
                </a:solidFill>
              </a:defRPr>
            </a:lvl1pPr>
          </a:lstStyle>
          <a:p>
            <a:pPr/>
            <a:r>
              <a:t>Google</a:t>
            </a:r>
          </a:p>
        </p:txBody>
      </p:sp>
      <p:sp>
        <p:nvSpPr>
          <p:cNvPr id="444" name="TextBox 2"/>
          <p:cNvSpPr txBox="1"/>
          <p:nvPr/>
        </p:nvSpPr>
        <p:spPr>
          <a:xfrm>
            <a:off x="16002364" y="11464014"/>
            <a:ext cx="1663264" cy="769998"/>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4800">
                <a:solidFill>
                  <a:schemeClr val="accent1"/>
                </a:solidFill>
              </a:defRPr>
            </a:lvl1pPr>
          </a:lstStyle>
          <a:p>
            <a:pPr/>
            <a:r>
              <a:t>Apple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6" name="Picture 10" descr="Picture 10"/>
          <p:cNvPicPr>
            <a:picLocks noChangeAspect="1"/>
          </p:cNvPicPr>
          <p:nvPr/>
        </p:nvPicPr>
        <p:blipFill>
          <a:blip r:embed="rId2">
            <a:extLst/>
          </a:blip>
          <a:srcRect l="3057" t="0" r="0" b="0"/>
          <a:stretch>
            <a:fillRect/>
          </a:stretch>
        </p:blipFill>
        <p:spPr>
          <a:xfrm>
            <a:off x="12590508" y="2279650"/>
            <a:ext cx="8689974" cy="9156700"/>
          </a:xfrm>
          <a:prstGeom prst="rect">
            <a:avLst/>
          </a:prstGeom>
          <a:ln w="12700">
            <a:miter lim="400000"/>
          </a:ln>
        </p:spPr>
      </p:pic>
      <p:pic>
        <p:nvPicPr>
          <p:cNvPr id="447" name="Picture 9" descr="Picture 9"/>
          <p:cNvPicPr>
            <a:picLocks noChangeAspect="1"/>
          </p:cNvPicPr>
          <p:nvPr/>
        </p:nvPicPr>
        <p:blipFill>
          <a:blip r:embed="rId3">
            <a:extLst/>
          </a:blip>
          <a:srcRect l="0" t="0" r="2015" b="0"/>
          <a:stretch>
            <a:fillRect/>
          </a:stretch>
        </p:blipFill>
        <p:spPr>
          <a:xfrm>
            <a:off x="3281648" y="2279650"/>
            <a:ext cx="8648258" cy="9156700"/>
          </a:xfrm>
          <a:prstGeom prst="rect">
            <a:avLst/>
          </a:prstGeom>
          <a:ln w="12700">
            <a:miter lim="400000"/>
          </a:ln>
        </p:spPr>
      </p:pic>
      <p:sp>
        <p:nvSpPr>
          <p:cNvPr id="448" name="Can Data Analytics Help Sanofi or Roche More to Innovate?"/>
          <p:cNvSpPr txBox="1"/>
          <p:nvPr>
            <p:ph type="title"/>
          </p:nvPr>
        </p:nvSpPr>
        <p:spPr>
          <a:prstGeom prst="rect">
            <a:avLst/>
          </a:prstGeom>
        </p:spPr>
        <p:txBody>
          <a:bodyPr/>
          <a:lstStyle/>
          <a:p>
            <a:pPr/>
            <a:r>
              <a:t>Can Data Analytics Help Sanofi or Roche More to Innovate?</a:t>
            </a:r>
          </a:p>
        </p:txBody>
      </p:sp>
      <p:sp>
        <p:nvSpPr>
          <p:cNvPr id="449" name="TextBox 1"/>
          <p:cNvSpPr txBox="1"/>
          <p:nvPr/>
        </p:nvSpPr>
        <p:spPr>
          <a:xfrm>
            <a:off x="6488958" y="11464014"/>
            <a:ext cx="1832631" cy="769998"/>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4800">
                <a:solidFill>
                  <a:schemeClr val="accent1"/>
                </a:solidFill>
              </a:defRPr>
            </a:lvl1pPr>
          </a:lstStyle>
          <a:p>
            <a:pPr/>
            <a:r>
              <a:t>Sanofi</a:t>
            </a:r>
          </a:p>
        </p:txBody>
      </p:sp>
      <p:sp>
        <p:nvSpPr>
          <p:cNvPr id="450" name="TextBox 2"/>
          <p:cNvSpPr txBox="1"/>
          <p:nvPr/>
        </p:nvSpPr>
        <p:spPr>
          <a:xfrm>
            <a:off x="16002364" y="11464014"/>
            <a:ext cx="1866266" cy="769998"/>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4800">
                <a:solidFill>
                  <a:schemeClr val="accent1"/>
                </a:solidFill>
              </a:defRPr>
            </a:lvl1pPr>
          </a:lstStyle>
          <a:p>
            <a:pPr/>
            <a:r>
              <a:t>Roche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Autodesk was trying to design a new type of chassi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Autodesk was trying to design a new type of chassis</a:t>
            </a:r>
          </a:p>
          <a:p>
            <a:pPr lvl="1" marL="481263" indent="-481263">
              <a:lnSpc>
                <a:spcPct val="110000"/>
              </a:lnSpc>
              <a:spcBef>
                <a:spcPts val="3000"/>
              </a:spcBef>
              <a:buSzPct val="100000"/>
              <a:buChar char="•"/>
              <a:defRPr sz="4800"/>
            </a:pPr>
            <a:r>
              <a:t>Added many sensors to the a chassis that measured stresses, strains, temperatures, displacements, and all the other things that chassis need to accommodate</a:t>
            </a:r>
          </a:p>
          <a:p>
            <a:pPr lvl="1" marL="481263" indent="-481263">
              <a:lnSpc>
                <a:spcPct val="110000"/>
              </a:lnSpc>
              <a:spcBef>
                <a:spcPts val="3000"/>
              </a:spcBef>
              <a:buSzPct val="100000"/>
              <a:buChar char="•"/>
              <a:defRPr sz="4800"/>
            </a:pPr>
            <a:r>
              <a:t>After the sensors were installed, a stunt driver drove the car to really push the system — accelerating, braking, and steering as hard as possible</a:t>
            </a:r>
          </a:p>
        </p:txBody>
      </p:sp>
      <p:sp>
        <p:nvSpPr>
          <p:cNvPr id="253" name="AI and Product Design: Autodesk"/>
          <p:cNvSpPr txBox="1"/>
          <p:nvPr>
            <p:ph type="title"/>
          </p:nvPr>
        </p:nvSpPr>
        <p:spPr>
          <a:prstGeom prst="rect">
            <a:avLst/>
          </a:prstGeom>
        </p:spPr>
        <p:txBody>
          <a:bodyPr/>
          <a:lstStyle/>
          <a:p>
            <a:pPr/>
            <a:r>
              <a:t>AI and Product Design: Autodesk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5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2"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Rectangle"/>
          <p:cNvSpPr/>
          <p:nvPr/>
        </p:nvSpPr>
        <p:spPr>
          <a:xfrm>
            <a:off x="12251394" y="3889217"/>
            <a:ext cx="10477501" cy="7051946"/>
          </a:xfrm>
          <a:prstGeom prst="rect">
            <a:avLst/>
          </a:prstGeom>
          <a:solidFill>
            <a:srgbClr val="DDDDDD"/>
          </a:solidFill>
          <a:ln w="12700">
            <a:miter lim="400000"/>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453" name="Google Shape;180;p18"/>
          <p:cNvSpPr/>
          <p:nvPr/>
        </p:nvSpPr>
        <p:spPr>
          <a:xfrm>
            <a:off x="12254340" y="2742502"/>
            <a:ext cx="10471610" cy="1067802"/>
          </a:xfrm>
          <a:prstGeom prst="rect">
            <a:avLst/>
          </a:prstGeom>
          <a:solidFill>
            <a:schemeClr val="accent4"/>
          </a:solidFill>
          <a:ln w="12700">
            <a:miter lim="400000"/>
          </a:ln>
        </p:spPr>
        <p:txBody>
          <a:bodyPr lIns="0" tIns="0" rIns="0" bIns="0"/>
          <a:lstStyle/>
          <a:p>
            <a:pPr defTabSz="914400">
              <a:defRPr sz="1800">
                <a:solidFill>
                  <a:srgbClr val="000000"/>
                </a:solidFill>
                <a:latin typeface="+mn-lt"/>
                <a:ea typeface="+mn-ea"/>
                <a:cs typeface="+mn-cs"/>
                <a:sym typeface="Calibri"/>
              </a:defRPr>
            </a:pPr>
          </a:p>
        </p:txBody>
      </p:sp>
      <p:sp>
        <p:nvSpPr>
          <p:cNvPr id="454" name="Google Shape;181;p18"/>
          <p:cNvSpPr txBox="1"/>
          <p:nvPr/>
        </p:nvSpPr>
        <p:spPr>
          <a:xfrm>
            <a:off x="12210119" y="2937124"/>
            <a:ext cx="6706870" cy="678558"/>
          </a:xfrm>
          <a:prstGeom prst="rect">
            <a:avLst/>
          </a:prstGeom>
          <a:ln w="25400">
            <a:miter lim="400000"/>
          </a:ln>
          <a:extLst>
            <a:ext uri="{C572A759-6A51-4108-AA02-DFA0A04FC94B}">
              <ma14:wrappingTextBoxFlag xmlns:ma14="http://schemas.microsoft.com/office/mac/drawingml/2011/main" val="1"/>
            </a:ext>
          </a:extLst>
        </p:spPr>
        <p:txBody>
          <a:bodyPr lIns="0" tIns="0" rIns="0" bIns="0">
            <a:spAutoFit/>
          </a:bodyPr>
          <a:lstStyle>
            <a:lvl1pPr indent="302259" defTabSz="914400">
              <a:defRPr sz="4800">
                <a:solidFill>
                  <a:srgbClr val="FFFFFF"/>
                </a:solidFill>
              </a:defRPr>
            </a:lvl1pPr>
          </a:lstStyle>
          <a:p>
            <a:pPr/>
            <a:r>
              <a:t>Centralization</a:t>
            </a:r>
          </a:p>
        </p:txBody>
      </p:sp>
      <p:sp>
        <p:nvSpPr>
          <p:cNvPr id="455" name="Google Shape;182;p18"/>
          <p:cNvSpPr/>
          <p:nvPr/>
        </p:nvSpPr>
        <p:spPr>
          <a:xfrm>
            <a:off x="20882675" y="2743503"/>
            <a:ext cx="1839931" cy="1066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
                </a:moveTo>
                <a:lnTo>
                  <a:pt x="5042" y="21"/>
                </a:lnTo>
                <a:lnTo>
                  <a:pt x="5042" y="0"/>
                </a:lnTo>
                <a:lnTo>
                  <a:pt x="0" y="0"/>
                </a:lnTo>
                <a:lnTo>
                  <a:pt x="5042" y="21600"/>
                </a:lnTo>
                <a:lnTo>
                  <a:pt x="21600" y="21600"/>
                </a:lnTo>
                <a:lnTo>
                  <a:pt x="21600" y="21"/>
                </a:lnTo>
                <a:close/>
              </a:path>
            </a:pathLst>
          </a:custGeom>
          <a:solidFill>
            <a:srgbClr val="000000">
              <a:alpha val="19215"/>
            </a:srgbClr>
          </a:solidFill>
          <a:ln w="12700">
            <a:miter lim="400000"/>
          </a:ln>
        </p:spPr>
        <p:txBody>
          <a:bodyPr lIns="0" tIns="0" rIns="0" bIns="0"/>
          <a:lstStyle/>
          <a:p>
            <a:pPr defTabSz="914400">
              <a:defRPr sz="1800">
                <a:solidFill>
                  <a:srgbClr val="000000"/>
                </a:solidFill>
                <a:latin typeface="+mn-lt"/>
                <a:ea typeface="+mn-ea"/>
                <a:cs typeface="+mn-cs"/>
                <a:sym typeface="Calibri"/>
              </a:defRPr>
            </a:pPr>
          </a:p>
        </p:txBody>
      </p:sp>
      <p:sp>
        <p:nvSpPr>
          <p:cNvPr id="456" name="Google Shape;183;p18"/>
          <p:cNvSpPr/>
          <p:nvPr/>
        </p:nvSpPr>
        <p:spPr>
          <a:xfrm>
            <a:off x="1659221" y="2742502"/>
            <a:ext cx="10471605" cy="1067802"/>
          </a:xfrm>
          <a:prstGeom prst="rect">
            <a:avLst/>
          </a:prstGeom>
          <a:solidFill>
            <a:schemeClr val="accent1"/>
          </a:solidFill>
          <a:ln w="12700">
            <a:miter lim="400000"/>
          </a:ln>
        </p:spPr>
        <p:txBody>
          <a:bodyPr lIns="0" tIns="0" rIns="0" bIns="0"/>
          <a:lstStyle/>
          <a:p>
            <a:pPr defTabSz="914400">
              <a:defRPr sz="1800">
                <a:solidFill>
                  <a:srgbClr val="000000"/>
                </a:solidFill>
                <a:latin typeface="+mn-lt"/>
                <a:ea typeface="+mn-ea"/>
                <a:cs typeface="+mn-cs"/>
                <a:sym typeface="Calibri"/>
              </a:defRPr>
            </a:pPr>
          </a:p>
        </p:txBody>
      </p:sp>
      <p:sp>
        <p:nvSpPr>
          <p:cNvPr id="457" name="Google Shape;184;p18"/>
          <p:cNvSpPr txBox="1"/>
          <p:nvPr/>
        </p:nvSpPr>
        <p:spPr>
          <a:xfrm>
            <a:off x="1615000" y="2937124"/>
            <a:ext cx="6706870" cy="678558"/>
          </a:xfrm>
          <a:prstGeom prst="rect">
            <a:avLst/>
          </a:prstGeom>
          <a:ln w="25400">
            <a:miter lim="400000"/>
          </a:ln>
          <a:extLst>
            <a:ext uri="{C572A759-6A51-4108-AA02-DFA0A04FC94B}">
              <ma14:wrappingTextBoxFlag xmlns:ma14="http://schemas.microsoft.com/office/mac/drawingml/2011/main" val="1"/>
            </a:ext>
          </a:extLst>
        </p:spPr>
        <p:txBody>
          <a:bodyPr lIns="0" tIns="0" rIns="0" bIns="0">
            <a:spAutoFit/>
          </a:bodyPr>
          <a:lstStyle>
            <a:lvl1pPr indent="307975" defTabSz="914400">
              <a:defRPr sz="4800">
                <a:solidFill>
                  <a:srgbClr val="FFFFFF"/>
                </a:solidFill>
              </a:defRPr>
            </a:lvl1pPr>
          </a:lstStyle>
          <a:p>
            <a:pPr/>
            <a:r>
              <a:t>Decentralization</a:t>
            </a:r>
          </a:p>
        </p:txBody>
      </p:sp>
      <p:sp>
        <p:nvSpPr>
          <p:cNvPr id="458" name="Google Shape;185;p18"/>
          <p:cNvSpPr/>
          <p:nvPr/>
        </p:nvSpPr>
        <p:spPr>
          <a:xfrm>
            <a:off x="10298634" y="2742502"/>
            <a:ext cx="1839931" cy="1066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
                </a:moveTo>
                <a:lnTo>
                  <a:pt x="5042" y="21"/>
                </a:lnTo>
                <a:lnTo>
                  <a:pt x="5042" y="0"/>
                </a:lnTo>
                <a:lnTo>
                  <a:pt x="0" y="0"/>
                </a:lnTo>
                <a:lnTo>
                  <a:pt x="5042" y="21600"/>
                </a:lnTo>
                <a:lnTo>
                  <a:pt x="21600" y="21600"/>
                </a:lnTo>
                <a:lnTo>
                  <a:pt x="21600" y="21"/>
                </a:lnTo>
                <a:close/>
              </a:path>
            </a:pathLst>
          </a:custGeom>
          <a:solidFill>
            <a:srgbClr val="000000">
              <a:alpha val="19215"/>
            </a:srgbClr>
          </a:solidFill>
          <a:ln w="12700">
            <a:miter lim="400000"/>
          </a:ln>
        </p:spPr>
        <p:txBody>
          <a:bodyPr lIns="0" tIns="0" rIns="0" bIns="0"/>
          <a:lstStyle/>
          <a:p>
            <a:pPr defTabSz="914400">
              <a:defRPr sz="1800">
                <a:solidFill>
                  <a:srgbClr val="000000"/>
                </a:solidFill>
                <a:latin typeface="+mn-lt"/>
                <a:ea typeface="+mn-ea"/>
                <a:cs typeface="+mn-cs"/>
                <a:sym typeface="Calibri"/>
              </a:defRPr>
            </a:pPr>
          </a:p>
        </p:txBody>
      </p:sp>
      <p:sp>
        <p:nvSpPr>
          <p:cNvPr id="459" name="Rectangle"/>
          <p:cNvSpPr/>
          <p:nvPr/>
        </p:nvSpPr>
        <p:spPr>
          <a:xfrm>
            <a:off x="1656273" y="3884965"/>
            <a:ext cx="10477501" cy="7060450"/>
          </a:xfrm>
          <a:prstGeom prst="rect">
            <a:avLst/>
          </a:prstGeom>
          <a:solidFill>
            <a:srgbClr val="DDDDDD"/>
          </a:solidFill>
          <a:ln w="12700">
            <a:miter lim="400000"/>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460" name="Better at evaluating local market and “sticky knowledge”"/>
          <p:cNvSpPr txBox="1"/>
          <p:nvPr/>
        </p:nvSpPr>
        <p:spPr>
          <a:xfrm>
            <a:off x="1656273" y="4064343"/>
            <a:ext cx="10477502" cy="15400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Better at evaluating local market and “sticky knowledge”</a:t>
            </a:r>
          </a:p>
        </p:txBody>
      </p:sp>
      <p:sp>
        <p:nvSpPr>
          <p:cNvPr id="461" name="Pros and Cons of Centralization vs. Decentralization"/>
          <p:cNvSpPr txBox="1"/>
          <p:nvPr>
            <p:ph type="title"/>
          </p:nvPr>
        </p:nvSpPr>
        <p:spPr>
          <a:prstGeom prst="rect">
            <a:avLst/>
          </a:prstGeom>
        </p:spPr>
        <p:txBody>
          <a:bodyPr/>
          <a:lstStyle/>
          <a:p>
            <a:pPr/>
            <a:r>
              <a:t>Pros and Cons of Centralization vs. Decentralization</a:t>
            </a:r>
          </a:p>
        </p:txBody>
      </p:sp>
      <p:sp>
        <p:nvSpPr>
          <p:cNvPr id="462" name="More involved with operations and identify problems and alternative solutions"/>
          <p:cNvSpPr txBox="1"/>
          <p:nvPr/>
        </p:nvSpPr>
        <p:spPr>
          <a:xfrm>
            <a:off x="1656273" y="5857195"/>
            <a:ext cx="10477502" cy="233616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More involved with operations and identify problems and alternative solutions</a:t>
            </a:r>
          </a:p>
        </p:txBody>
      </p:sp>
      <p:sp>
        <p:nvSpPr>
          <p:cNvPr id="463" name="Does not facilitate cross-departmental coordination"/>
          <p:cNvSpPr txBox="1"/>
          <p:nvPr/>
        </p:nvSpPr>
        <p:spPr>
          <a:xfrm>
            <a:off x="1656273" y="8446204"/>
            <a:ext cx="10477502" cy="233616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Does not facilitate cross-departmental coordination</a:t>
            </a:r>
          </a:p>
        </p:txBody>
      </p:sp>
      <p:sp>
        <p:nvSpPr>
          <p:cNvPr id="464" name="Radical innovation applicable beyond individual research group"/>
          <p:cNvSpPr txBox="1"/>
          <p:nvPr/>
        </p:nvSpPr>
        <p:spPr>
          <a:xfrm>
            <a:off x="12251394" y="4064343"/>
            <a:ext cx="10304866" cy="15400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Radical innovation applicable beyond individual research group</a:t>
            </a:r>
          </a:p>
        </p:txBody>
      </p:sp>
      <p:sp>
        <p:nvSpPr>
          <p:cNvPr id="465" name="Broad search for external information beyond individual groups"/>
          <p:cNvSpPr txBox="1"/>
          <p:nvPr/>
        </p:nvSpPr>
        <p:spPr>
          <a:xfrm>
            <a:off x="12251394" y="5856194"/>
            <a:ext cx="10304866" cy="20016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Broad search for external information beyond individual groups</a:t>
            </a:r>
          </a:p>
        </p:txBody>
      </p:sp>
      <p:sp>
        <p:nvSpPr>
          <p:cNvPr id="466" name="Overcome lack of cross-departmental coordination"/>
          <p:cNvSpPr txBox="1"/>
          <p:nvPr/>
        </p:nvSpPr>
        <p:spPr>
          <a:xfrm>
            <a:off x="12251394" y="7541340"/>
            <a:ext cx="10304866" cy="15400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697163" indent="-481263">
              <a:spcBef>
                <a:spcPts val="1000"/>
              </a:spcBef>
              <a:buSzPct val="100000"/>
              <a:buChar char="•"/>
              <a:defRPr sz="4600">
                <a:solidFill>
                  <a:schemeClr val="accent1"/>
                </a:solidFill>
              </a:defRPr>
            </a:pPr>
            <a:r>
              <a:t>Overcome lack of cross-departmental coordination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4" grpId="4"/>
      <p:bldP build="whole" bldLvl="1" animBg="1" rev="0" advAuto="0" spid="465" grpId="5"/>
      <p:bldP build="whole" bldLvl="1" animBg="1" rev="0" advAuto="0" spid="463" grpId="3"/>
      <p:bldP build="whole" bldLvl="1" animBg="1" rev="0" advAuto="0" spid="462" grpId="2"/>
      <p:bldP build="whole" bldLvl="1" animBg="1" rev="0" advAuto="0" spid="466" grpId="6"/>
      <p:bldP build="whole" bldLvl="1" animBg="1" rev="0" advAuto="0" spid="460"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ata analytics helps decentralized innovation structure…"/>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Data analytics helps decentralized innovation structure</a:t>
            </a:r>
          </a:p>
          <a:p>
            <a:pPr lvl="2" marL="1243263" indent="-481263">
              <a:lnSpc>
                <a:spcPct val="110000"/>
              </a:lnSpc>
              <a:spcBef>
                <a:spcPts val="1500"/>
              </a:spcBef>
              <a:buSzPct val="100000"/>
              <a:buChar char="•"/>
              <a:defRPr sz="4800"/>
            </a:pPr>
            <a:r>
              <a:t>Mitigating the weakness in broad search for diverse knowledge</a:t>
            </a:r>
          </a:p>
          <a:p>
            <a:pPr lvl="2" marL="1243263" indent="-481263">
              <a:lnSpc>
                <a:spcPct val="110000"/>
              </a:lnSpc>
              <a:spcBef>
                <a:spcPts val="1500"/>
              </a:spcBef>
              <a:buSzPct val="100000"/>
              <a:buChar char="•"/>
              <a:defRPr sz="4800"/>
            </a:pPr>
            <a:r>
              <a:t>Linking silos of information in decentralized structure</a:t>
            </a:r>
          </a:p>
          <a:p>
            <a:pPr lvl="1" marL="481263" indent="-481263">
              <a:lnSpc>
                <a:spcPct val="110000"/>
              </a:lnSpc>
              <a:spcBef>
                <a:spcPts val="3000"/>
              </a:spcBef>
              <a:buSzPct val="100000"/>
              <a:buChar char="•"/>
              <a:defRPr sz="4800"/>
            </a:pPr>
            <a:r>
              <a:t>Data analytics (AI, ML, etc.) may be especially great at new combinations or reuse of existing combinations</a:t>
            </a:r>
          </a:p>
          <a:p>
            <a:pPr lvl="2" marL="1243263" indent="-481263">
              <a:lnSpc>
                <a:spcPct val="110000"/>
              </a:lnSpc>
              <a:spcBef>
                <a:spcPts val="1500"/>
              </a:spcBef>
              <a:buSzPct val="100000"/>
              <a:buChar char="•"/>
              <a:defRPr sz="4800"/>
            </a:pPr>
            <a:r>
              <a:t>Cancer oncology — links many documents together to find new cancer targeting proteins (p53)</a:t>
            </a:r>
          </a:p>
          <a:p>
            <a:pPr lvl="2" marL="1243263" indent="-481263">
              <a:lnSpc>
                <a:spcPct val="110000"/>
              </a:lnSpc>
              <a:spcBef>
                <a:spcPts val="1500"/>
              </a:spcBef>
              <a:buSzPct val="100000"/>
              <a:buChar char="•"/>
              <a:defRPr sz="4800"/>
            </a:pPr>
            <a:r>
              <a:t>New chassis — link sensor data with traditional data to find new design</a:t>
            </a:r>
          </a:p>
          <a:p>
            <a:pPr lvl="2" marL="1243263" indent="-481263">
              <a:lnSpc>
                <a:spcPct val="110000"/>
              </a:lnSpc>
              <a:spcBef>
                <a:spcPts val="1500"/>
              </a:spcBef>
              <a:buSzPct val="100000"/>
              <a:buChar char="•"/>
              <a:defRPr sz="4800"/>
            </a:pPr>
            <a:r>
              <a:t>Art/music — combine different elements of art and music</a:t>
            </a:r>
          </a:p>
        </p:txBody>
      </p:sp>
      <p:sp>
        <p:nvSpPr>
          <p:cNvPr id="469" name="How Does AI Help Firms with Different Innovation Structures?"/>
          <p:cNvSpPr txBox="1"/>
          <p:nvPr>
            <p:ph type="title"/>
          </p:nvPr>
        </p:nvSpPr>
        <p:spPr>
          <a:prstGeom prst="rect">
            <a:avLst/>
          </a:prstGeom>
        </p:spPr>
        <p:txBody>
          <a:bodyPr/>
          <a:lstStyle/>
          <a:p>
            <a:pPr/>
            <a:r>
              <a:t>How Does AI Help Firms with Different Innovation Structures?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6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6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6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8"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Community detection algorithm on the co-authorship network…"/>
          <p:cNvSpPr txBox="1"/>
          <p:nvPr>
            <p:ph type="body" idx="1"/>
          </p:nvPr>
        </p:nvSpPr>
        <p:spPr>
          <a:xfrm>
            <a:off x="1676400" y="2651477"/>
            <a:ext cx="15436071" cy="9839106"/>
          </a:xfrm>
          <a:prstGeom prst="rect">
            <a:avLst/>
          </a:prstGeom>
        </p:spPr>
        <p:txBody>
          <a:bodyPr/>
          <a:lstStyle/>
          <a:p>
            <a:pPr lvl="1" marL="481263" indent="-481263">
              <a:lnSpc>
                <a:spcPct val="110000"/>
              </a:lnSpc>
              <a:spcBef>
                <a:spcPts val="3000"/>
              </a:spcBef>
              <a:buSzPct val="100000"/>
              <a:buChar char="•"/>
              <a:defRPr sz="4800"/>
            </a:pPr>
            <a:r>
              <a:t>Community detection algorithm on the co-authorship network</a:t>
            </a:r>
          </a:p>
          <a:p>
            <a:pPr lvl="2" marL="1243263" indent="-481263">
              <a:lnSpc>
                <a:spcPct val="110000"/>
              </a:lnSpc>
              <a:spcBef>
                <a:spcPts val="1500"/>
              </a:spcBef>
              <a:buSzPct val="100000"/>
              <a:buChar char="•"/>
              <a:defRPr sz="4800"/>
            </a:pPr>
            <a:r>
              <a:t>Basically captures how many groups are there and how connected are they to each other</a:t>
            </a:r>
          </a:p>
          <a:p>
            <a:pPr lvl="2" marL="1243263" indent="-481263">
              <a:lnSpc>
                <a:spcPct val="110000"/>
              </a:lnSpc>
              <a:spcBef>
                <a:spcPts val="1500"/>
              </a:spcBef>
              <a:buSzPct val="100000"/>
              <a:buChar char="•"/>
              <a:defRPr sz="4800"/>
            </a:pPr>
            <a:r>
              <a:t>Dispersed — high measurement of decentralization</a:t>
            </a:r>
          </a:p>
          <a:p>
            <a:pPr lvl="2" marL="1243263" indent="-481263">
              <a:lnSpc>
                <a:spcPct val="110000"/>
              </a:lnSpc>
              <a:spcBef>
                <a:spcPts val="1500"/>
              </a:spcBef>
              <a:buSzPct val="100000"/>
              <a:buChar char="•"/>
              <a:defRPr sz="4800"/>
            </a:pPr>
            <a:r>
              <a:t>Concentrated — high measurement of centralization</a:t>
            </a:r>
          </a:p>
          <a:p>
            <a:pPr lvl="1" marL="481263" indent="-481263">
              <a:lnSpc>
                <a:spcPct val="110000"/>
              </a:lnSpc>
              <a:spcBef>
                <a:spcPts val="3000"/>
              </a:spcBef>
              <a:buSzPct val="100000"/>
              <a:buChar char="•"/>
              <a:defRPr sz="4800"/>
            </a:pPr>
            <a:r>
              <a:t>Capturing the real way people are working together and innovating together by looking at their co-authorship on a patent</a:t>
            </a:r>
          </a:p>
        </p:txBody>
      </p:sp>
      <p:sp>
        <p:nvSpPr>
          <p:cNvPr id="472" name="Measurement: Innovation Structure"/>
          <p:cNvSpPr txBox="1"/>
          <p:nvPr>
            <p:ph type="title"/>
          </p:nvPr>
        </p:nvSpPr>
        <p:spPr>
          <a:prstGeom prst="rect">
            <a:avLst/>
          </a:prstGeom>
        </p:spPr>
        <p:txBody>
          <a:bodyPr/>
          <a:lstStyle/>
          <a:p>
            <a:pPr/>
            <a:r>
              <a:t>Measurement: Innovation Structure</a:t>
            </a:r>
          </a:p>
        </p:txBody>
      </p:sp>
      <p:pic>
        <p:nvPicPr>
          <p:cNvPr id="473" name="Picture 5" descr="Picture 5"/>
          <p:cNvPicPr>
            <a:picLocks noChangeAspect="1"/>
          </p:cNvPicPr>
          <p:nvPr/>
        </p:nvPicPr>
        <p:blipFill>
          <a:blip r:embed="rId2">
            <a:extLst/>
          </a:blip>
          <a:srcRect l="0" t="14088" r="0" b="14088"/>
          <a:stretch>
            <a:fillRect/>
          </a:stretch>
        </p:blipFill>
        <p:spPr>
          <a:xfrm>
            <a:off x="17762490" y="7135915"/>
            <a:ext cx="4975778" cy="5221739"/>
          </a:xfrm>
          <a:prstGeom prst="rect">
            <a:avLst/>
          </a:prstGeom>
          <a:ln w="12700">
            <a:miter lim="400000"/>
          </a:ln>
        </p:spPr>
      </p:pic>
      <p:pic>
        <p:nvPicPr>
          <p:cNvPr id="474" name="Picture 4" descr="Picture 4"/>
          <p:cNvPicPr>
            <a:picLocks noChangeAspect="1"/>
          </p:cNvPicPr>
          <p:nvPr/>
        </p:nvPicPr>
        <p:blipFill>
          <a:blip r:embed="rId3">
            <a:extLst/>
          </a:blip>
          <a:srcRect l="0" t="15702" r="0" b="15497"/>
          <a:stretch>
            <a:fillRect/>
          </a:stretch>
        </p:blipFill>
        <p:spPr>
          <a:xfrm>
            <a:off x="17619417" y="1876388"/>
            <a:ext cx="5261708" cy="50738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7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71"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Distribution in the Dispersion of Innovation Structure"/>
          <p:cNvSpPr txBox="1"/>
          <p:nvPr>
            <p:ph type="title"/>
          </p:nvPr>
        </p:nvSpPr>
        <p:spPr>
          <a:prstGeom prst="rect">
            <a:avLst/>
          </a:prstGeom>
        </p:spPr>
        <p:txBody>
          <a:bodyPr/>
          <a:lstStyle/>
          <a:p>
            <a:pPr/>
            <a:r>
              <a:t>Distribution in the Dispersion of Innovation Structure</a:t>
            </a:r>
          </a:p>
        </p:txBody>
      </p:sp>
      <p:pic>
        <p:nvPicPr>
          <p:cNvPr id="477" name="Picture 4" descr="Picture 4"/>
          <p:cNvPicPr>
            <a:picLocks noChangeAspect="1"/>
          </p:cNvPicPr>
          <p:nvPr/>
        </p:nvPicPr>
        <p:blipFill>
          <a:blip r:embed="rId2">
            <a:extLst/>
          </a:blip>
          <a:stretch>
            <a:fillRect/>
          </a:stretch>
        </p:blipFill>
        <p:spPr>
          <a:xfrm>
            <a:off x="5496379" y="2685006"/>
            <a:ext cx="13391242" cy="9925834"/>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You can use this to measure your own organization structure…"/>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You can use this to measure your own organization structure</a:t>
            </a:r>
          </a:p>
          <a:p>
            <a:pPr lvl="2" marL="1243263" indent="-481263">
              <a:lnSpc>
                <a:spcPct val="110000"/>
              </a:lnSpc>
              <a:spcBef>
                <a:spcPts val="1500"/>
              </a:spcBef>
              <a:buSzPct val="100000"/>
              <a:buChar char="•"/>
              <a:defRPr sz="4800"/>
            </a:pPr>
            <a:r>
              <a:t>You can see how your formal hierarchy and organization structure differ from the informal collaboration structure (the one that’s actually being done by the employees themselves)</a:t>
            </a:r>
          </a:p>
          <a:p>
            <a:pPr lvl="1" marL="481263" indent="-481263">
              <a:lnSpc>
                <a:spcPct val="110000"/>
              </a:lnSpc>
              <a:spcBef>
                <a:spcPts val="3000"/>
              </a:spcBef>
              <a:buSzPct val="100000"/>
              <a:buChar char="•"/>
              <a:defRPr sz="4800"/>
            </a:pPr>
            <a:r>
              <a:t>You can also include other innovation products other than patents (e.g. trademarks, product designs, white papers, publications)</a:t>
            </a:r>
          </a:p>
          <a:p>
            <a:pPr lvl="1" marL="481263" indent="-481263">
              <a:lnSpc>
                <a:spcPct val="110000"/>
              </a:lnSpc>
              <a:spcBef>
                <a:spcPts val="3000"/>
              </a:spcBef>
              <a:buSzPct val="100000"/>
              <a:buChar char="•"/>
              <a:defRPr sz="4800"/>
            </a:pPr>
            <a:r>
              <a:t>You can use this to see how your structure differs from your competitors</a:t>
            </a:r>
          </a:p>
        </p:txBody>
      </p:sp>
      <p:sp>
        <p:nvSpPr>
          <p:cNvPr id="480" name="Measure Your Own Organization Structure"/>
          <p:cNvSpPr txBox="1"/>
          <p:nvPr>
            <p:ph type="title"/>
          </p:nvPr>
        </p:nvSpPr>
        <p:spPr>
          <a:prstGeom prst="rect">
            <a:avLst/>
          </a:prstGeom>
        </p:spPr>
        <p:txBody>
          <a:bodyPr/>
          <a:lstStyle/>
          <a:p>
            <a:pPr/>
            <a:r>
              <a:t>Measure Your Own Organization Structure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79"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ata analytics complements decentralized innovation structures in firm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Data analytics complements decentralized innovation structures in firms</a:t>
            </a:r>
          </a:p>
          <a:p>
            <a:pPr lvl="2" marL="1243263" indent="-481263">
              <a:lnSpc>
                <a:spcPct val="110000"/>
              </a:lnSpc>
              <a:spcBef>
                <a:spcPts val="1500"/>
              </a:spcBef>
              <a:buSzPct val="100000"/>
              <a:buChar char="•"/>
              <a:defRPr sz="4800"/>
            </a:pPr>
            <a:r>
              <a:t>Decentralized innovation structures benefit tremendously by having investment in AI and data analytics</a:t>
            </a:r>
          </a:p>
          <a:p>
            <a:pPr lvl="2" marL="1243263" indent="-481263">
              <a:lnSpc>
                <a:spcPct val="110000"/>
              </a:lnSpc>
              <a:spcBef>
                <a:spcPts val="1500"/>
              </a:spcBef>
              <a:buSzPct val="100000"/>
              <a:buChar char="•"/>
              <a:defRPr sz="4800"/>
            </a:pPr>
            <a:r>
              <a:t>Firms with decentralized innovation structures are more likely to adopt AI and data analytics</a:t>
            </a:r>
          </a:p>
          <a:p>
            <a:pPr lvl="2" marL="1243263" indent="-481263">
              <a:lnSpc>
                <a:spcPct val="110000"/>
              </a:lnSpc>
              <a:spcBef>
                <a:spcPts val="1500"/>
              </a:spcBef>
              <a:buSzPct val="100000"/>
              <a:buChar char="•"/>
              <a:defRPr sz="4800"/>
            </a:pPr>
            <a:r>
              <a:t>More productive than firms with only investment in AI or only a decentralized innovation structure (about 3% more productive)</a:t>
            </a:r>
          </a:p>
          <a:p>
            <a:pPr lvl="2" marL="1243263" indent="-481263">
              <a:lnSpc>
                <a:spcPct val="110000"/>
              </a:lnSpc>
              <a:spcBef>
                <a:spcPts val="1500"/>
              </a:spcBef>
              <a:buSzPct val="100000"/>
              <a:buChar char="•"/>
              <a:defRPr sz="4800"/>
            </a:pPr>
            <a:r>
              <a:t>The effect is stronger in more recent years</a:t>
            </a:r>
          </a:p>
        </p:txBody>
      </p:sp>
      <p:sp>
        <p:nvSpPr>
          <p:cNvPr id="483" name="Key Takeaways"/>
          <p:cNvSpPr txBox="1"/>
          <p:nvPr>
            <p:ph type="title"/>
          </p:nvPr>
        </p:nvSpPr>
        <p:spPr>
          <a:prstGeom prst="rect">
            <a:avLst/>
          </a:prstGeom>
        </p:spPr>
        <p:txBody>
          <a:bodyPr/>
          <a:lstStyle/>
          <a:p>
            <a:pPr/>
            <a:r>
              <a:t>Key Takeaways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8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8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2"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combination — combining two or more existing technologies to create a new technology…"/>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Recombination — combining two or more existing technologies to create a new technology</a:t>
            </a:r>
          </a:p>
          <a:p>
            <a:pPr lvl="1" marL="481263" indent="-481263">
              <a:lnSpc>
                <a:spcPct val="110000"/>
              </a:lnSpc>
              <a:spcBef>
                <a:spcPts val="3000"/>
              </a:spcBef>
              <a:buSzPct val="100000"/>
              <a:buChar char="•"/>
              <a:defRPr sz="4800"/>
            </a:pPr>
            <a:r>
              <a:t>Example: 4 existing technologies, “A,” “B,” “C,” “AB”</a:t>
            </a:r>
          </a:p>
          <a:p>
            <a:pPr lvl="2" marL="1243263" indent="-481263">
              <a:lnSpc>
                <a:spcPct val="110000"/>
              </a:lnSpc>
              <a:spcBef>
                <a:spcPts val="1500"/>
              </a:spcBef>
              <a:buSzPct val="100000"/>
              <a:buChar char="•"/>
              <a:defRPr sz="4800"/>
            </a:pPr>
            <a:r>
              <a:t>New recombination might be “BC” or “ABC”</a:t>
            </a:r>
          </a:p>
          <a:p>
            <a:pPr lvl="2" marL="1243263" indent="-481263">
              <a:lnSpc>
                <a:spcPct val="110000"/>
              </a:lnSpc>
              <a:spcBef>
                <a:spcPts val="1500"/>
              </a:spcBef>
              <a:buSzPct val="100000"/>
              <a:buChar char="•"/>
              <a:defRPr sz="4800"/>
            </a:pPr>
            <a:r>
              <a:t>Reuse, or refinement of existing technology, might be A’, B’, C’</a:t>
            </a:r>
          </a:p>
          <a:p>
            <a:pPr lvl="2" marL="1243263" indent="-481263">
              <a:lnSpc>
                <a:spcPct val="110000"/>
              </a:lnSpc>
              <a:spcBef>
                <a:spcPts val="1500"/>
              </a:spcBef>
              <a:buSzPct val="100000"/>
              <a:buChar char="•"/>
              <a:defRPr sz="4800"/>
            </a:pPr>
            <a:r>
              <a:t>Novel technology that hasn’t existing before, “D”</a:t>
            </a:r>
          </a:p>
        </p:txBody>
      </p:sp>
      <p:sp>
        <p:nvSpPr>
          <p:cNvPr id="486" name="Measurements: Innovation"/>
          <p:cNvSpPr txBox="1"/>
          <p:nvPr>
            <p:ph type="title"/>
          </p:nvPr>
        </p:nvSpPr>
        <p:spPr>
          <a:prstGeom prst="rect">
            <a:avLst/>
          </a:prstGeom>
        </p:spPr>
        <p:txBody>
          <a:bodyPr/>
          <a:lstStyle/>
          <a:p>
            <a:pPr/>
            <a:r>
              <a:t>Measurements: Innovation</a:t>
            </a:r>
          </a:p>
        </p:txBody>
      </p:sp>
      <p:graphicFrame>
        <p:nvGraphicFramePr>
          <p:cNvPr id="487" name="Table 4"/>
          <p:cNvGraphicFramePr/>
          <p:nvPr/>
        </p:nvGraphicFramePr>
        <p:xfrm>
          <a:off x="1577207" y="8743190"/>
          <a:ext cx="21056601" cy="3794329"/>
        </p:xfrm>
        <a:graphic xmlns:a="http://schemas.openxmlformats.org/drawingml/2006/main">
          <a:graphicData uri="http://schemas.openxmlformats.org/drawingml/2006/table">
            <a:tbl>
              <a:tblPr firstCol="0" firstRow="0" lastCol="0" lastRow="0" bandCol="0" bandRow="1" rtl="0">
                <a:tableStyleId>{8F44A2F1-9E1F-4B54-A3A2-5F16C0AD49E2}</a:tableStyleId>
              </a:tblPr>
              <a:tblGrid>
                <a:gridCol w="6046616"/>
                <a:gridCol w="6960672"/>
                <a:gridCol w="4713171"/>
                <a:gridCol w="3310740"/>
              </a:tblGrid>
              <a:tr h="1990927">
                <a:tc>
                  <a:txBody>
                    <a:bodyPr/>
                    <a:lstStyle/>
                    <a:p>
                      <a:pPr algn="ctr">
                        <a:defRPr sz="1800">
                          <a:solidFill>
                            <a:srgbClr val="000000"/>
                          </a:solidFill>
                        </a:defRPr>
                      </a:pPr>
                      <a:r>
                        <a:rPr b="1" sz="3600">
                          <a:solidFill>
                            <a:schemeClr val="accent1"/>
                          </a:solidFill>
                        </a:rPr>
                        <a:t>Innovation outcomes: Patents</a:t>
                      </a:r>
                    </a:p>
                  </a:txBody>
                  <a:tcPr marL="45720" marR="45720" marT="45720" marB="45720" anchor="ctr" anchorCtr="0" horzOverflow="overflow"/>
                </a:tc>
                <a:tc>
                  <a:txBody>
                    <a:bodyPr/>
                    <a:lstStyle/>
                    <a:p>
                      <a:pPr algn="ctr" defTabSz="914400">
                        <a:defRPr sz="1800">
                          <a:solidFill>
                            <a:srgbClr val="000000"/>
                          </a:solidFill>
                        </a:defRPr>
                      </a:pPr>
                      <a:r>
                        <a:rPr b="1" sz="3600">
                          <a:solidFill>
                            <a:schemeClr val="accent1"/>
                          </a:solidFill>
                        </a:rPr>
                        <a:t>Novel technology 
(text mining &amp; patent class)
“D”</a:t>
                      </a:r>
                    </a:p>
                  </a:txBody>
                  <a:tcPr marL="45720" marR="45720" marT="45720" marB="45720" anchor="ctr" anchorCtr="0" horzOverflow="overflow"/>
                </a:tc>
                <a:tc>
                  <a:txBody>
                    <a:bodyPr/>
                    <a:lstStyle/>
                    <a:p>
                      <a:pPr algn="ctr" defTabSz="914400">
                        <a:defRPr sz="1800">
                          <a:solidFill>
                            <a:srgbClr val="000000"/>
                          </a:solidFill>
                        </a:defRPr>
                      </a:pPr>
                      <a:r>
                        <a:rPr b="1" sz="3600">
                          <a:solidFill>
                            <a:schemeClr val="accent1"/>
                          </a:solidFill>
                        </a:rPr>
                        <a:t>New combination
“AB”, “BC”, “ABC”</a:t>
                      </a:r>
                    </a:p>
                  </a:txBody>
                  <a:tcPr marL="45720" marR="45720" marT="45720" marB="45720" anchor="ctr" anchorCtr="0" horzOverflow="overflow"/>
                </a:tc>
                <a:tc>
                  <a:txBody>
                    <a:bodyPr/>
                    <a:lstStyle/>
                    <a:p>
                      <a:pPr algn="ctr" defTabSz="914400">
                        <a:defRPr sz="1800">
                          <a:solidFill>
                            <a:srgbClr val="000000"/>
                          </a:solidFill>
                        </a:defRPr>
                      </a:pPr>
                      <a:r>
                        <a:rPr b="1" sz="3600">
                          <a:solidFill>
                            <a:schemeClr val="accent1"/>
                          </a:solidFill>
                        </a:rPr>
                        <a:t>Reuse
A’, B’, C’</a:t>
                      </a:r>
                    </a:p>
                  </a:txBody>
                  <a:tcPr marL="45720" marR="45720" marT="45720" marB="45720" anchor="ctr" anchorCtr="0" horzOverflow="overflow"/>
                </a:tc>
              </a:tr>
              <a:tr h="889000">
                <a:tc>
                  <a:txBody>
                    <a:bodyPr/>
                    <a:lstStyle/>
                    <a:p>
                      <a:pPr algn="ctr">
                        <a:defRPr sz="1800">
                          <a:solidFill>
                            <a:srgbClr val="000000"/>
                          </a:solidFill>
                        </a:defRPr>
                      </a:pPr>
                      <a:r>
                        <a:rPr sz="3600">
                          <a:solidFill>
                            <a:schemeClr val="accent1"/>
                          </a:solidFill>
                        </a:rPr>
                        <a:t>Global </a:t>
                      </a:r>
                    </a:p>
                  </a:txBody>
                  <a:tcPr marL="45720" marR="45720" marT="45720" marB="45720" anchor="ctr" anchorCtr="0" horzOverflow="overflow"/>
                </a:tc>
                <a:tc>
                  <a:txBody>
                    <a:bodyPr/>
                    <a:lstStyle/>
                    <a:p>
                      <a:pPr algn="ctr">
                        <a:defRPr sz="3600"/>
                      </a:pPr>
                    </a:p>
                  </a:txBody>
                  <a:tcPr marL="45720" marR="45720" marT="45720" marB="45720" anchor="ctr" anchorCtr="0" horzOverflow="overflow"/>
                </a:tc>
                <a:tc>
                  <a:txBody>
                    <a:bodyPr/>
                    <a:lstStyle/>
                    <a:p>
                      <a:pPr algn="ctr">
                        <a:defRPr sz="3600"/>
                      </a:pPr>
                    </a:p>
                  </a:txBody>
                  <a:tcPr marL="45720" marR="45720" marT="45720" marB="45720" anchor="ctr" anchorCtr="0" horzOverflow="overflow"/>
                </a:tc>
                <a:tc>
                  <a:txBody>
                    <a:bodyPr/>
                    <a:lstStyle/>
                    <a:p>
                      <a:pPr algn="ctr">
                        <a:defRPr sz="3600"/>
                      </a:pPr>
                    </a:p>
                  </a:txBody>
                  <a:tcPr marL="45720" marR="45720" marT="45720" marB="45720" anchor="ctr" anchorCtr="0" horzOverflow="overflow"/>
                </a:tc>
              </a:tr>
              <a:tr h="889000">
                <a:tc>
                  <a:txBody>
                    <a:bodyPr/>
                    <a:lstStyle/>
                    <a:p>
                      <a:pPr algn="ctr">
                        <a:defRPr sz="1800">
                          <a:solidFill>
                            <a:srgbClr val="000000"/>
                          </a:solidFill>
                        </a:defRPr>
                      </a:pPr>
                      <a:r>
                        <a:rPr sz="3600">
                          <a:solidFill>
                            <a:schemeClr val="accent1"/>
                          </a:solidFill>
                        </a:rPr>
                        <a:t>Local to firm</a:t>
                      </a:r>
                    </a:p>
                  </a:txBody>
                  <a:tcPr marL="45720" marR="45720" marT="45720" marB="45720" anchor="ctr" anchorCtr="0" horzOverflow="overflow"/>
                </a:tc>
                <a:tc>
                  <a:txBody>
                    <a:bodyPr/>
                    <a:lstStyle/>
                    <a:p>
                      <a:pPr algn="ctr">
                        <a:defRPr sz="3600"/>
                      </a:pPr>
                    </a:p>
                  </a:txBody>
                  <a:tcPr marL="45720" marR="45720" marT="45720" marB="45720" anchor="ctr" anchorCtr="0" horzOverflow="overflow"/>
                </a:tc>
                <a:tc>
                  <a:txBody>
                    <a:bodyPr/>
                    <a:lstStyle/>
                    <a:p>
                      <a:pPr algn="ctr">
                        <a:defRPr sz="3600"/>
                      </a:pPr>
                    </a:p>
                  </a:txBody>
                  <a:tcPr marL="45720" marR="45720" marT="45720" marB="45720" anchor="ctr" anchorCtr="0" horzOverflow="overflow"/>
                </a:tc>
                <a:tc>
                  <a:txBody>
                    <a:bodyPr/>
                    <a:lstStyle/>
                    <a:p>
                      <a:pPr algn="ctr">
                        <a:defRPr sz="3600"/>
                      </a:pPr>
                    </a:p>
                  </a:txBody>
                  <a:tcPr marL="45720" marR="45720" marT="45720" marB="45720" anchor="ctr"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7" grpId="2"/>
      <p:bldP build="p" bldLvl="5" animBg="1" rev="0" advAuto="0" spid="485"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AI and Decentralization"/>
          <p:cNvSpPr txBox="1"/>
          <p:nvPr>
            <p:ph type="title"/>
          </p:nvPr>
        </p:nvSpPr>
        <p:spPr>
          <a:prstGeom prst="rect">
            <a:avLst/>
          </a:prstGeom>
        </p:spPr>
        <p:txBody>
          <a:bodyPr/>
          <a:lstStyle/>
          <a:p>
            <a:pPr/>
            <a:r>
              <a:t>AI and Decentralization</a:t>
            </a:r>
          </a:p>
        </p:txBody>
      </p:sp>
      <p:graphicFrame>
        <p:nvGraphicFramePr>
          <p:cNvPr id="490"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AI and Decentralization"/>
          <p:cNvSpPr txBox="1"/>
          <p:nvPr>
            <p:ph type="title"/>
          </p:nvPr>
        </p:nvSpPr>
        <p:spPr>
          <a:prstGeom prst="rect">
            <a:avLst/>
          </a:prstGeom>
        </p:spPr>
        <p:txBody>
          <a:bodyPr/>
          <a:lstStyle/>
          <a:p>
            <a:pPr/>
            <a:r>
              <a:t>AI and Decentralization</a:t>
            </a:r>
          </a:p>
        </p:txBody>
      </p:sp>
      <p:graphicFrame>
        <p:nvGraphicFramePr>
          <p:cNvPr id="493"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494" name="Rounded Rectangle"/>
          <p:cNvSpPr/>
          <p:nvPr/>
        </p:nvSpPr>
        <p:spPr>
          <a:xfrm>
            <a:off x="3709068" y="11394573"/>
            <a:ext cx="2718157"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AI and Decentralization"/>
          <p:cNvSpPr txBox="1"/>
          <p:nvPr>
            <p:ph type="title"/>
          </p:nvPr>
        </p:nvSpPr>
        <p:spPr>
          <a:prstGeom prst="rect">
            <a:avLst/>
          </a:prstGeom>
        </p:spPr>
        <p:txBody>
          <a:bodyPr/>
          <a:lstStyle/>
          <a:p>
            <a:pPr/>
            <a:r>
              <a:t>AI and Decentralization</a:t>
            </a:r>
          </a:p>
        </p:txBody>
      </p:sp>
      <p:graphicFrame>
        <p:nvGraphicFramePr>
          <p:cNvPr id="497"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498" name="Rounded Rectangle"/>
          <p:cNvSpPr/>
          <p:nvPr/>
        </p:nvSpPr>
        <p:spPr>
          <a:xfrm>
            <a:off x="6603331" y="11394573"/>
            <a:ext cx="8680568"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fter 20M data points, AI (with the aid of scientists) came up with a new chassis…"/>
          <p:cNvSpPr txBox="1"/>
          <p:nvPr>
            <p:ph type="body" sz="half" idx="1"/>
          </p:nvPr>
        </p:nvSpPr>
        <p:spPr>
          <a:xfrm>
            <a:off x="1676400" y="2651477"/>
            <a:ext cx="12198479" cy="9839106"/>
          </a:xfrm>
          <a:prstGeom prst="rect">
            <a:avLst/>
          </a:prstGeom>
        </p:spPr>
        <p:txBody>
          <a:bodyPr/>
          <a:lstStyle/>
          <a:p>
            <a:pPr lvl="1" marL="481263" indent="-481263">
              <a:lnSpc>
                <a:spcPct val="110000"/>
              </a:lnSpc>
              <a:spcBef>
                <a:spcPts val="3000"/>
              </a:spcBef>
              <a:buSzPct val="100000"/>
              <a:buChar char="•"/>
              <a:defRPr sz="4800"/>
            </a:pPr>
            <a:r>
              <a:t>After 20M data points, AI (with the aid of scientists) came up with a new chassis</a:t>
            </a:r>
          </a:p>
          <a:p>
            <a:pPr lvl="1" marL="481263" indent="-481263">
              <a:lnSpc>
                <a:spcPct val="110000"/>
              </a:lnSpc>
              <a:spcBef>
                <a:spcPts val="3000"/>
              </a:spcBef>
              <a:buSzPct val="100000"/>
              <a:buChar char="•"/>
              <a:defRPr sz="4800"/>
            </a:pPr>
            <a:r>
              <a:t>Doesn’t really look like a car — resembles the bones of a mammoth</a:t>
            </a:r>
          </a:p>
          <a:p>
            <a:pPr lvl="1" marL="481263" indent="-481263">
              <a:lnSpc>
                <a:spcPct val="110000"/>
              </a:lnSpc>
              <a:spcBef>
                <a:spcPts val="3000"/>
              </a:spcBef>
              <a:buSzPct val="100000"/>
              <a:buChar char="•"/>
              <a:defRPr sz="4800"/>
            </a:pPr>
            <a:r>
              <a:t>Notice the asymmetry — the left hand side and the right hand side are not mirrors of each other</a:t>
            </a:r>
          </a:p>
          <a:p>
            <a:pPr lvl="2" marL="1243263" indent="-481263">
              <a:lnSpc>
                <a:spcPct val="110000"/>
              </a:lnSpc>
              <a:spcBef>
                <a:spcPts val="1500"/>
              </a:spcBef>
              <a:buSzPct val="100000"/>
              <a:buChar char="•"/>
              <a:defRPr sz="4800"/>
            </a:pPr>
            <a:r>
              <a:t>If you look at the data, it was found that the car turns more often in one direction that the other</a:t>
            </a:r>
          </a:p>
        </p:txBody>
      </p:sp>
      <p:sp>
        <p:nvSpPr>
          <p:cNvPr id="256" name="AI and Product Design: Autodesk"/>
          <p:cNvSpPr txBox="1"/>
          <p:nvPr>
            <p:ph type="title"/>
          </p:nvPr>
        </p:nvSpPr>
        <p:spPr>
          <a:prstGeom prst="rect">
            <a:avLst/>
          </a:prstGeom>
        </p:spPr>
        <p:txBody>
          <a:bodyPr/>
          <a:lstStyle/>
          <a:p>
            <a:pPr/>
            <a:r>
              <a:t>AI and Product Design: Autodesk</a:t>
            </a:r>
          </a:p>
        </p:txBody>
      </p:sp>
      <p:grpSp>
        <p:nvGrpSpPr>
          <p:cNvPr id="259" name="Group 3"/>
          <p:cNvGrpSpPr/>
          <p:nvPr/>
        </p:nvGrpSpPr>
        <p:grpSpPr>
          <a:xfrm>
            <a:off x="14474690" y="3487898"/>
            <a:ext cx="8435834" cy="6740204"/>
            <a:chOff x="0" y="0"/>
            <a:chExt cx="8435833" cy="6740203"/>
          </a:xfrm>
        </p:grpSpPr>
        <p:pic>
          <p:nvPicPr>
            <p:cNvPr id="257" name="Picture 4" descr="Picture 4"/>
            <p:cNvPicPr>
              <a:picLocks noChangeAspect="1"/>
            </p:cNvPicPr>
            <p:nvPr/>
          </p:nvPicPr>
          <p:blipFill>
            <a:blip r:embed="rId2">
              <a:extLst/>
            </a:blip>
            <a:stretch>
              <a:fillRect/>
            </a:stretch>
          </p:blipFill>
          <p:spPr>
            <a:xfrm>
              <a:off x="2234483" y="1647724"/>
              <a:ext cx="6201351" cy="5092480"/>
            </a:xfrm>
            <a:prstGeom prst="rect">
              <a:avLst/>
            </a:prstGeom>
            <a:ln w="12700" cap="flat">
              <a:noFill/>
              <a:miter lim="400000"/>
            </a:ln>
            <a:effectLst/>
          </p:spPr>
        </p:pic>
        <p:pic>
          <p:nvPicPr>
            <p:cNvPr id="258" name="Picture 5" descr="Picture 5"/>
            <p:cNvPicPr>
              <a:picLocks noChangeAspect="1"/>
            </p:cNvPicPr>
            <p:nvPr/>
          </p:nvPicPr>
          <p:blipFill>
            <a:blip r:embed="rId3">
              <a:extLst/>
            </a:blip>
            <a:srcRect l="8622" t="8594" r="11753" b="13487"/>
            <a:stretch>
              <a:fillRect/>
            </a:stretch>
          </p:blipFill>
          <p:spPr>
            <a:xfrm>
              <a:off x="-1" y="-1"/>
              <a:ext cx="5122452" cy="2523167"/>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5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5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5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5" grpId="1"/>
      <p:bldP build="whole" bldLvl="1" animBg="1" rev="0" advAuto="0" spid="259" grpId="2"/>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AI and Decentralization"/>
          <p:cNvSpPr txBox="1"/>
          <p:nvPr>
            <p:ph type="title"/>
          </p:nvPr>
        </p:nvSpPr>
        <p:spPr>
          <a:prstGeom prst="rect">
            <a:avLst/>
          </a:prstGeom>
        </p:spPr>
        <p:txBody>
          <a:bodyPr/>
          <a:lstStyle/>
          <a:p>
            <a:pPr/>
            <a:r>
              <a:t>AI and Decentralization</a:t>
            </a:r>
          </a:p>
        </p:txBody>
      </p:sp>
      <p:graphicFrame>
        <p:nvGraphicFramePr>
          <p:cNvPr id="501"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502" name="Rounded Rectangle"/>
          <p:cNvSpPr/>
          <p:nvPr/>
        </p:nvSpPr>
        <p:spPr>
          <a:xfrm>
            <a:off x="6563226" y="11394573"/>
            <a:ext cx="2718157"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AI and Decentralization"/>
          <p:cNvSpPr txBox="1"/>
          <p:nvPr>
            <p:ph type="title"/>
          </p:nvPr>
        </p:nvSpPr>
        <p:spPr>
          <a:prstGeom prst="rect">
            <a:avLst/>
          </a:prstGeom>
        </p:spPr>
        <p:txBody>
          <a:bodyPr/>
          <a:lstStyle/>
          <a:p>
            <a:pPr/>
            <a:r>
              <a:t>AI and Decentralization</a:t>
            </a:r>
          </a:p>
        </p:txBody>
      </p:sp>
      <p:graphicFrame>
        <p:nvGraphicFramePr>
          <p:cNvPr id="505"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506" name="Rounded Rectangle"/>
          <p:cNvSpPr/>
          <p:nvPr/>
        </p:nvSpPr>
        <p:spPr>
          <a:xfrm>
            <a:off x="9389978" y="11394573"/>
            <a:ext cx="2718158"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AI and Decentralization"/>
          <p:cNvSpPr txBox="1"/>
          <p:nvPr>
            <p:ph type="title"/>
          </p:nvPr>
        </p:nvSpPr>
        <p:spPr>
          <a:prstGeom prst="rect">
            <a:avLst/>
          </a:prstGeom>
        </p:spPr>
        <p:txBody>
          <a:bodyPr/>
          <a:lstStyle/>
          <a:p>
            <a:pPr/>
            <a:r>
              <a:t>AI and Decentralization</a:t>
            </a:r>
          </a:p>
        </p:txBody>
      </p:sp>
      <p:graphicFrame>
        <p:nvGraphicFramePr>
          <p:cNvPr id="509"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510" name="Rounded Rectangle"/>
          <p:cNvSpPr/>
          <p:nvPr/>
        </p:nvSpPr>
        <p:spPr>
          <a:xfrm>
            <a:off x="12254831" y="11394573"/>
            <a:ext cx="2718158"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AI and Decentralization"/>
          <p:cNvSpPr txBox="1"/>
          <p:nvPr>
            <p:ph type="title"/>
          </p:nvPr>
        </p:nvSpPr>
        <p:spPr>
          <a:prstGeom prst="rect">
            <a:avLst/>
          </a:prstGeom>
        </p:spPr>
        <p:txBody>
          <a:bodyPr/>
          <a:lstStyle/>
          <a:p>
            <a:pPr/>
            <a:r>
              <a:t>AI and Decentralization</a:t>
            </a:r>
          </a:p>
        </p:txBody>
      </p:sp>
      <p:graphicFrame>
        <p:nvGraphicFramePr>
          <p:cNvPr id="513"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514" name="Rounded Rectangle"/>
          <p:cNvSpPr/>
          <p:nvPr/>
        </p:nvSpPr>
        <p:spPr>
          <a:xfrm>
            <a:off x="6603331" y="11394573"/>
            <a:ext cx="8680568" cy="556975"/>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515" name="TextBox 5"/>
          <p:cNvSpPr txBox="1"/>
          <p:nvPr/>
        </p:nvSpPr>
        <p:spPr>
          <a:xfrm>
            <a:off x="9929045" y="4334916"/>
            <a:ext cx="1671673" cy="510777"/>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000">
                <a:solidFill>
                  <a:schemeClr val="accent4"/>
                </a:solidFill>
              </a:defRPr>
            </a:lvl1pPr>
          </a:lstStyle>
          <a:p>
            <a:pPr/>
            <a:r>
              <a:t>4 patents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5" grpId="1"/>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AI and Decentralization"/>
          <p:cNvSpPr txBox="1"/>
          <p:nvPr>
            <p:ph type="title"/>
          </p:nvPr>
        </p:nvSpPr>
        <p:spPr>
          <a:prstGeom prst="rect">
            <a:avLst/>
          </a:prstGeom>
        </p:spPr>
        <p:txBody>
          <a:bodyPr/>
          <a:lstStyle/>
          <a:p>
            <a:pPr/>
            <a:r>
              <a:t>AI and Decentralization</a:t>
            </a:r>
          </a:p>
        </p:txBody>
      </p:sp>
      <p:graphicFrame>
        <p:nvGraphicFramePr>
          <p:cNvPr id="518" name="Content Placeholder 4"/>
          <p:cNvGraphicFramePr/>
          <p:nvPr/>
        </p:nvGraphicFramePr>
        <p:xfrm>
          <a:off x="2314524" y="2390370"/>
          <a:ext cx="20788429" cy="10216999"/>
        </p:xfrm>
        <a:graphic xmlns:a="http://schemas.openxmlformats.org/drawingml/2006/main">
          <a:graphicData uri="http://schemas.openxmlformats.org/drawingml/2006/chart">
            <c:chart xmlns:c="http://schemas.openxmlformats.org/drawingml/2006/chart" r:id="rId2"/>
          </a:graphicData>
        </a:graphic>
      </p:graphicFrame>
      <p:sp>
        <p:nvSpPr>
          <p:cNvPr id="519" name="Rounded Rectangle"/>
          <p:cNvSpPr/>
          <p:nvPr/>
        </p:nvSpPr>
        <p:spPr>
          <a:xfrm>
            <a:off x="15106911" y="11394573"/>
            <a:ext cx="5557682" cy="566813"/>
          </a:xfrm>
          <a:prstGeom prst="roundRect">
            <a:avLst>
              <a:gd name="adj" fmla="val 34203"/>
            </a:avLst>
          </a:prstGeom>
          <a:ln w="63500">
            <a:solidFill>
              <a:schemeClr val="accent4"/>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AI and Decentralization"/>
          <p:cNvSpPr txBox="1"/>
          <p:nvPr>
            <p:ph type="title"/>
          </p:nvPr>
        </p:nvSpPr>
        <p:spPr>
          <a:prstGeom prst="rect">
            <a:avLst/>
          </a:prstGeom>
        </p:spPr>
        <p:txBody>
          <a:bodyPr/>
          <a:lstStyle/>
          <a:p>
            <a:pPr/>
            <a:r>
              <a:t>AI and Decentralization</a:t>
            </a:r>
          </a:p>
        </p:txBody>
      </p:sp>
      <p:graphicFrame>
        <p:nvGraphicFramePr>
          <p:cNvPr id="522" name="Chart 12"/>
          <p:cNvGraphicFramePr/>
          <p:nvPr/>
        </p:nvGraphicFramePr>
        <p:xfrm>
          <a:off x="3279092" y="2204694"/>
          <a:ext cx="17825815" cy="10388629"/>
        </p:xfrm>
        <a:graphic xmlns:a="http://schemas.openxmlformats.org/drawingml/2006/main">
          <a:graphicData uri="http://schemas.openxmlformats.org/drawingml/2006/chart">
            <c:chart xmlns:c="http://schemas.openxmlformats.org/drawingml/2006/chart" r:id="rId2"/>
          </a:graphicData>
        </a:graphic>
      </p:graphicFrame>
      <p:sp>
        <p:nvSpPr>
          <p:cNvPr id="523" name="Rounded Rectangle"/>
          <p:cNvSpPr/>
          <p:nvPr/>
        </p:nvSpPr>
        <p:spPr>
          <a:xfrm>
            <a:off x="4770447" y="11635205"/>
            <a:ext cx="1317527" cy="566813"/>
          </a:xfrm>
          <a:prstGeom prst="roundRect">
            <a:avLst>
              <a:gd name="adj" fmla="val 19232"/>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3" grpId="1"/>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AI and Decentralization"/>
          <p:cNvSpPr txBox="1"/>
          <p:nvPr>
            <p:ph type="title"/>
          </p:nvPr>
        </p:nvSpPr>
        <p:spPr>
          <a:prstGeom prst="rect">
            <a:avLst/>
          </a:prstGeom>
        </p:spPr>
        <p:txBody>
          <a:bodyPr/>
          <a:lstStyle/>
          <a:p>
            <a:pPr/>
            <a:r>
              <a:t>AI and Decentralization</a:t>
            </a:r>
          </a:p>
        </p:txBody>
      </p:sp>
      <p:graphicFrame>
        <p:nvGraphicFramePr>
          <p:cNvPr id="526" name="Chart 12"/>
          <p:cNvGraphicFramePr/>
          <p:nvPr/>
        </p:nvGraphicFramePr>
        <p:xfrm>
          <a:off x="3279092" y="2204694"/>
          <a:ext cx="17825815" cy="10388629"/>
        </p:xfrm>
        <a:graphic xmlns:a="http://schemas.openxmlformats.org/drawingml/2006/main">
          <a:graphicData uri="http://schemas.openxmlformats.org/drawingml/2006/chart">
            <c:chart xmlns:c="http://schemas.openxmlformats.org/drawingml/2006/chart" r:id="rId2"/>
          </a:graphicData>
        </a:graphic>
      </p:graphicFrame>
      <p:sp>
        <p:nvSpPr>
          <p:cNvPr id="527" name="Rounded Rectangle"/>
          <p:cNvSpPr/>
          <p:nvPr/>
        </p:nvSpPr>
        <p:spPr>
          <a:xfrm>
            <a:off x="19616080" y="11635205"/>
            <a:ext cx="1317526" cy="566813"/>
          </a:xfrm>
          <a:prstGeom prst="roundRect">
            <a:avLst>
              <a:gd name="adj" fmla="val 19232"/>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AI and Decentralization"/>
          <p:cNvSpPr txBox="1"/>
          <p:nvPr>
            <p:ph type="title"/>
          </p:nvPr>
        </p:nvSpPr>
        <p:spPr>
          <a:prstGeom prst="rect">
            <a:avLst/>
          </a:prstGeom>
        </p:spPr>
        <p:txBody>
          <a:bodyPr/>
          <a:lstStyle/>
          <a:p>
            <a:pPr/>
            <a:r>
              <a:t>AI and Decentralization</a:t>
            </a:r>
          </a:p>
        </p:txBody>
      </p:sp>
      <p:graphicFrame>
        <p:nvGraphicFramePr>
          <p:cNvPr id="530" name="Chart 12"/>
          <p:cNvGraphicFramePr/>
          <p:nvPr/>
        </p:nvGraphicFramePr>
        <p:xfrm>
          <a:off x="3279092" y="2204694"/>
          <a:ext cx="17825815" cy="10388629"/>
        </p:xfrm>
        <a:graphic xmlns:a="http://schemas.openxmlformats.org/drawingml/2006/main">
          <a:graphicData uri="http://schemas.openxmlformats.org/drawingml/2006/chart">
            <c:chart xmlns:c="http://schemas.openxmlformats.org/drawingml/2006/chart" r:id="rId2"/>
          </a:graphicData>
        </a:graphic>
      </p:graphicFrame>
      <p:sp>
        <p:nvSpPr>
          <p:cNvPr id="531" name="Rounded Rectangle"/>
          <p:cNvSpPr/>
          <p:nvPr/>
        </p:nvSpPr>
        <p:spPr>
          <a:xfrm>
            <a:off x="9639386" y="11635205"/>
            <a:ext cx="4824666" cy="566813"/>
          </a:xfrm>
          <a:prstGeom prst="roundRect">
            <a:avLst>
              <a:gd name="adj" fmla="val 19232"/>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AI and Decentralization"/>
          <p:cNvSpPr txBox="1"/>
          <p:nvPr>
            <p:ph type="title"/>
          </p:nvPr>
        </p:nvSpPr>
        <p:spPr>
          <a:prstGeom prst="rect">
            <a:avLst/>
          </a:prstGeom>
        </p:spPr>
        <p:txBody>
          <a:bodyPr/>
          <a:lstStyle/>
          <a:p>
            <a:pPr/>
            <a:r>
              <a:t>AI and Decentralization</a:t>
            </a:r>
          </a:p>
        </p:txBody>
      </p:sp>
      <p:graphicFrame>
        <p:nvGraphicFramePr>
          <p:cNvPr id="534" name="Chart 12"/>
          <p:cNvGraphicFramePr/>
          <p:nvPr/>
        </p:nvGraphicFramePr>
        <p:xfrm>
          <a:off x="3279092" y="2204694"/>
          <a:ext cx="17825815" cy="10388629"/>
        </p:xfrm>
        <a:graphic xmlns:a="http://schemas.openxmlformats.org/drawingml/2006/main">
          <a:graphicData uri="http://schemas.openxmlformats.org/drawingml/2006/chart">
            <c:chart xmlns:c="http://schemas.openxmlformats.org/drawingml/2006/chart" r:id="rId2"/>
          </a:graphicData>
        </a:graphic>
      </p:graphicFrame>
      <p:sp>
        <p:nvSpPr>
          <p:cNvPr id="535" name="Rounded Rectangle"/>
          <p:cNvSpPr/>
          <p:nvPr/>
        </p:nvSpPr>
        <p:spPr>
          <a:xfrm>
            <a:off x="19616080" y="11635205"/>
            <a:ext cx="1317526" cy="566813"/>
          </a:xfrm>
          <a:prstGeom prst="roundRect">
            <a:avLst>
              <a:gd name="adj" fmla="val 19232"/>
            </a:avLst>
          </a:prstGeom>
          <a:ln w="63500">
            <a:solidFill>
              <a:srgbClr val="C5093B"/>
            </a:solidFill>
            <a:miter/>
          </a:ln>
        </p:spPr>
        <p:txBody>
          <a:bodyPr tIns="91439" bIns="91439" anchor="ctr"/>
          <a:lstStyle/>
          <a:p>
            <a:pPr>
              <a:lnSpc>
                <a:spcPct val="113000"/>
              </a:lnSpc>
              <a:spcBef>
                <a:spcPts val="1600"/>
              </a:spcBef>
              <a:defRPr sz="4400">
                <a:solidFill>
                  <a:schemeClr val="accent4"/>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AI Supports Decentralization"/>
          <p:cNvSpPr txBox="1"/>
          <p:nvPr>
            <p:ph type="title"/>
          </p:nvPr>
        </p:nvSpPr>
        <p:spPr>
          <a:prstGeom prst="rect">
            <a:avLst/>
          </a:prstGeom>
        </p:spPr>
        <p:txBody>
          <a:bodyPr/>
          <a:lstStyle/>
          <a:p>
            <a:pPr/>
            <a:r>
              <a:t>AI Supports Decentralization</a:t>
            </a:r>
          </a:p>
        </p:txBody>
      </p:sp>
      <p:graphicFrame>
        <p:nvGraphicFramePr>
          <p:cNvPr id="538" name="Chart 7"/>
          <p:cNvGraphicFramePr/>
          <p:nvPr/>
        </p:nvGraphicFramePr>
        <p:xfrm>
          <a:off x="2988218" y="2805504"/>
          <a:ext cx="17124196" cy="9420180"/>
        </p:xfrm>
        <a:graphic xmlns:a="http://schemas.openxmlformats.org/drawingml/2006/main">
          <a:graphicData uri="http://schemas.openxmlformats.org/drawingml/2006/chart">
            <c:chart xmlns:c="http://schemas.openxmlformats.org/drawingml/2006/chart" r:id="rId2"/>
          </a:graphicData>
        </a:graphic>
      </p:graphicFrame>
      <p:sp>
        <p:nvSpPr>
          <p:cNvPr id="539" name="TextBox 4"/>
          <p:cNvSpPr txBox="1"/>
          <p:nvPr/>
        </p:nvSpPr>
        <p:spPr>
          <a:xfrm>
            <a:off x="18856800" y="4567120"/>
            <a:ext cx="4267608" cy="60162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4000">
                <a:solidFill>
                  <a:schemeClr val="accent4"/>
                </a:solidFill>
                <a:latin typeface="+mn-lt"/>
                <a:ea typeface="+mn-ea"/>
                <a:cs typeface="+mn-cs"/>
                <a:sym typeface="Calibri"/>
              </a:defRPr>
            </a:lvl1pPr>
          </a:lstStyle>
          <a:p>
            <a:pPr/>
            <a:r>
              <a:t>3% more productive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I in Art"/>
          <p:cNvSpPr txBox="1"/>
          <p:nvPr>
            <p:ph type="title"/>
          </p:nvPr>
        </p:nvSpPr>
        <p:spPr>
          <a:prstGeom prst="rect">
            <a:avLst/>
          </a:prstGeom>
        </p:spPr>
        <p:txBody>
          <a:bodyPr/>
          <a:lstStyle/>
          <a:p>
            <a:pPr/>
            <a:r>
              <a:t>AI in Art</a:t>
            </a:r>
          </a:p>
        </p:txBody>
      </p:sp>
      <p:pic>
        <p:nvPicPr>
          <p:cNvPr id="262" name="Picture 2" descr="Picture 2"/>
          <p:cNvPicPr>
            <a:picLocks noChangeAspect="1"/>
          </p:cNvPicPr>
          <p:nvPr/>
        </p:nvPicPr>
        <p:blipFill>
          <a:blip r:embed="rId2">
            <a:extLst/>
          </a:blip>
          <a:srcRect l="4848" t="0" r="1053" b="0"/>
          <a:stretch>
            <a:fillRect/>
          </a:stretch>
        </p:blipFill>
        <p:spPr>
          <a:xfrm>
            <a:off x="5758259" y="2443356"/>
            <a:ext cx="12867412" cy="10171875"/>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ubtitle 2"/>
          <p:cNvSpPr txBox="1"/>
          <p:nvPr>
            <p:ph type="body" sz="quarter" idx="1"/>
          </p:nvPr>
        </p:nvSpPr>
        <p:spPr>
          <a:xfrm>
            <a:off x="1151343" y="9240193"/>
            <a:ext cx="20432591" cy="1316634"/>
          </a:xfrm>
          <a:prstGeom prst="rect">
            <a:avLst/>
          </a:prstGeom>
        </p:spPr>
        <p:txBody>
          <a:bodyPr/>
          <a:lstStyle/>
          <a:p>
            <a:pPr/>
            <a:r>
              <a:t>Dispersion of Employees</a:t>
            </a:r>
          </a:p>
        </p:txBody>
      </p:sp>
      <p:sp>
        <p:nvSpPr>
          <p:cNvPr id="542"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543"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What kind of skills should a firm pay attention to?…"/>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What kind of skills should a firm pay attention to?</a:t>
            </a:r>
          </a:p>
          <a:p>
            <a:pPr lvl="1" marL="481263" indent="-481263">
              <a:lnSpc>
                <a:spcPct val="110000"/>
              </a:lnSpc>
              <a:spcBef>
                <a:spcPts val="3000"/>
              </a:spcBef>
              <a:buSzPct val="100000"/>
              <a:buChar char="•"/>
              <a:defRPr sz="4800"/>
            </a:pPr>
            <a:r>
              <a:t>Where should the data analytic skills come from?</a:t>
            </a:r>
          </a:p>
          <a:p>
            <a:pPr lvl="1" marL="481263" indent="-481263">
              <a:lnSpc>
                <a:spcPct val="110000"/>
              </a:lnSpc>
              <a:spcBef>
                <a:spcPts val="3000"/>
              </a:spcBef>
              <a:buSzPct val="100000"/>
              <a:buChar char="•"/>
              <a:defRPr sz="4800"/>
            </a:pPr>
            <a:r>
              <a:t>How do you organize the skills to best facilitate innovation for your firm?</a:t>
            </a:r>
          </a:p>
        </p:txBody>
      </p:sp>
      <p:sp>
        <p:nvSpPr>
          <p:cNvPr id="546" name="AI and Data Analytics Skills"/>
          <p:cNvSpPr txBox="1"/>
          <p:nvPr>
            <p:ph type="title"/>
          </p:nvPr>
        </p:nvSpPr>
        <p:spPr>
          <a:prstGeom prst="rect">
            <a:avLst/>
          </a:prstGeom>
        </p:spPr>
        <p:txBody>
          <a:bodyPr/>
          <a:lstStyle/>
          <a:p>
            <a:pPr/>
            <a:r>
              <a:t>AI and Data Analytics Skills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4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45"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Where Should AI/Data Skills Come From?"/>
          <p:cNvSpPr txBox="1"/>
          <p:nvPr>
            <p:ph type="title"/>
          </p:nvPr>
        </p:nvSpPr>
        <p:spPr>
          <a:prstGeom prst="rect">
            <a:avLst/>
          </a:prstGeom>
        </p:spPr>
        <p:txBody>
          <a:bodyPr/>
          <a:lstStyle/>
          <a:p>
            <a:pPr/>
            <a:r>
              <a:t>Where Should AI/Data Skills Come From?</a:t>
            </a:r>
          </a:p>
        </p:txBody>
      </p:sp>
      <p:sp>
        <p:nvSpPr>
          <p:cNvPr id="549" name="“If AI skills matter for innovation, we should just hire more people with AI skill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“If AI skills matter for innovation, we should just hire more people with AI skills”</a:t>
            </a:r>
          </a:p>
          <a:p>
            <a:pPr lvl="2" marL="1243263" indent="-481263">
              <a:lnSpc>
                <a:spcPct val="110000"/>
              </a:lnSpc>
              <a:spcBef>
                <a:spcPts val="1500"/>
              </a:spcBef>
              <a:buSzPct val="100000"/>
              <a:buChar char="•"/>
              <a:defRPr sz="4800"/>
            </a:pPr>
            <a:r>
              <a:t>Probably really hard to do and very expensive</a:t>
            </a:r>
          </a:p>
          <a:p>
            <a:pPr lvl="2" marL="1243263" indent="-481263">
              <a:lnSpc>
                <a:spcPct val="110000"/>
              </a:lnSpc>
              <a:spcBef>
                <a:spcPts val="1500"/>
              </a:spcBef>
              <a:buSzPct val="100000"/>
              <a:buChar char="•"/>
              <a:defRPr sz="4800"/>
            </a:pPr>
            <a:r>
              <a:t>Imagine trying to hire a drug innovation expert who is also well versed in AI — probably pretty hard to find</a:t>
            </a:r>
          </a:p>
          <a:p>
            <a:pPr lvl="1" marL="481263" indent="-481263">
              <a:lnSpc>
                <a:spcPct val="110000"/>
              </a:lnSpc>
              <a:spcBef>
                <a:spcPts val="3000"/>
              </a:spcBef>
              <a:buSzPct val="100000"/>
              <a:buChar char="•"/>
              <a:defRPr sz="4800"/>
            </a:pPr>
            <a:r>
              <a:t>Could just hire anyone with AI skills</a:t>
            </a:r>
          </a:p>
          <a:p>
            <a:pPr lvl="2" marL="1243263" indent="-481263">
              <a:lnSpc>
                <a:spcPct val="110000"/>
              </a:lnSpc>
              <a:spcBef>
                <a:spcPts val="1500"/>
              </a:spcBef>
              <a:buSzPct val="100000"/>
              <a:buChar char="•"/>
              <a:defRPr sz="4800"/>
            </a:pPr>
            <a:r>
              <a:t>If so, where would you put them?</a:t>
            </a:r>
          </a:p>
          <a:p>
            <a:pPr lvl="1" marL="481263" indent="-481263">
              <a:lnSpc>
                <a:spcPct val="110000"/>
              </a:lnSpc>
              <a:spcBef>
                <a:spcPts val="3000"/>
              </a:spcBef>
              <a:buSzPct val="100000"/>
              <a:buChar char="•"/>
              <a:defRPr sz="4800"/>
            </a:pPr>
            <a:r>
              <a:t>Does it matter if you have inventors who have AI skills, or can you just hire anyone with AI skills and have them help researchers use AI for discovery?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4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54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49"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Data Skills for the Inventors?"/>
          <p:cNvSpPr txBox="1"/>
          <p:nvPr>
            <p:ph type="title"/>
          </p:nvPr>
        </p:nvSpPr>
        <p:spPr>
          <a:prstGeom prst="rect">
            <a:avLst/>
          </a:prstGeom>
        </p:spPr>
        <p:txBody>
          <a:bodyPr/>
          <a:lstStyle/>
          <a:p>
            <a:pPr/>
            <a:r>
              <a:t>Data Skills for the Inventors?</a:t>
            </a:r>
          </a:p>
        </p:txBody>
      </p:sp>
      <p:graphicFrame>
        <p:nvGraphicFramePr>
          <p:cNvPr id="552" name="Chart 8"/>
          <p:cNvGraphicFramePr/>
          <p:nvPr/>
        </p:nvGraphicFramePr>
        <p:xfrm>
          <a:off x="3776280" y="2801677"/>
          <a:ext cx="16831440" cy="9497608"/>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You don’t need to hire people with AI skills who are also inventor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You don’t need to hire people with AI skills who are also inventors </a:t>
            </a:r>
          </a:p>
          <a:p>
            <a:pPr lvl="1" marL="481263" indent="-481263">
              <a:lnSpc>
                <a:spcPct val="110000"/>
              </a:lnSpc>
              <a:spcBef>
                <a:spcPts val="3000"/>
              </a:spcBef>
              <a:buSzPct val="100000"/>
              <a:buChar char="•"/>
              <a:defRPr sz="4800"/>
            </a:pPr>
            <a:r>
              <a:t>You can hire people with AI skills who can help inventors utilize AI skills — to help them discover what they need to do, and help them achieve their innovation goals</a:t>
            </a:r>
          </a:p>
        </p:txBody>
      </p:sp>
      <p:sp>
        <p:nvSpPr>
          <p:cNvPr id="555" name="AI Skills"/>
          <p:cNvSpPr txBox="1"/>
          <p:nvPr>
            <p:ph type="title"/>
          </p:nvPr>
        </p:nvSpPr>
        <p:spPr>
          <a:prstGeom prst="rect">
            <a:avLst/>
          </a:prstGeom>
        </p:spPr>
        <p:txBody>
          <a:bodyPr/>
          <a:lstStyle/>
          <a:p>
            <a:pPr/>
            <a:r>
              <a:t>AI Skills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5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54" grpId="1"/>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Should AI skills be concentrated in a single department or should they be embedded within different functional department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Should AI skills be concentrated in a single department or should they be embedded within different functional departments?</a:t>
            </a:r>
          </a:p>
          <a:p>
            <a:pPr lvl="1" marL="481263" indent="-481263">
              <a:lnSpc>
                <a:spcPct val="110000"/>
              </a:lnSpc>
              <a:spcBef>
                <a:spcPts val="3000"/>
              </a:spcBef>
              <a:buSzPct val="100000"/>
              <a:buChar char="•"/>
              <a:defRPr sz="4800"/>
            </a:pPr>
            <a:r>
              <a:t>Not easy to answer, because firms tend to do this both ways</a:t>
            </a:r>
          </a:p>
        </p:txBody>
      </p:sp>
      <p:sp>
        <p:nvSpPr>
          <p:cNvPr id="558" name="Centralizing vs. Decentralizing AI Skills"/>
          <p:cNvSpPr txBox="1"/>
          <p:nvPr>
            <p:ph type="title"/>
          </p:nvPr>
        </p:nvSpPr>
        <p:spPr>
          <a:prstGeom prst="rect">
            <a:avLst/>
          </a:prstGeom>
        </p:spPr>
        <p:txBody>
          <a:bodyPr/>
          <a:lstStyle/>
          <a:p>
            <a:pPr/>
            <a:r>
              <a:t>Centralizing vs. Decentralizing AI Skills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5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57"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witter at first centralized their AI skills in a single department…"/>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Twitter at first centralized their AI skills in a single department </a:t>
            </a:r>
          </a:p>
          <a:p>
            <a:pPr lvl="2" marL="1243263" indent="-481263">
              <a:lnSpc>
                <a:spcPct val="110000"/>
              </a:lnSpc>
              <a:spcBef>
                <a:spcPts val="1500"/>
              </a:spcBef>
              <a:buSzPct val="100000"/>
              <a:buChar char="•"/>
              <a:defRPr sz="4800"/>
            </a:pPr>
            <a:r>
              <a:t>Created many tools and products that would help other teams at Twitter</a:t>
            </a:r>
          </a:p>
          <a:p>
            <a:pPr lvl="1" marL="481263" indent="-481263">
              <a:lnSpc>
                <a:spcPct val="110000"/>
              </a:lnSpc>
              <a:spcBef>
                <a:spcPts val="3000"/>
              </a:spcBef>
              <a:buSzPct val="100000"/>
              <a:buChar char="•"/>
              <a:defRPr sz="4800"/>
            </a:pPr>
            <a:r>
              <a:t>Most product teams did not find the tools that the centralized AI teams created very useful</a:t>
            </a:r>
          </a:p>
          <a:p>
            <a:pPr lvl="1" marL="481263" indent="-481263">
              <a:lnSpc>
                <a:spcPct val="110000"/>
              </a:lnSpc>
              <a:spcBef>
                <a:spcPts val="3000"/>
              </a:spcBef>
              <a:buSzPct val="100000"/>
              <a:buChar char="•"/>
              <a:defRPr sz="4800"/>
            </a:pPr>
            <a:r>
              <a:t>After a few years, Twitter decentralized their team by embedding AI skills within functional teams to help each product team reach their goals using AI </a:t>
            </a:r>
          </a:p>
        </p:txBody>
      </p:sp>
      <p:sp>
        <p:nvSpPr>
          <p:cNvPr id="561" name="Example: Twitter"/>
          <p:cNvSpPr txBox="1"/>
          <p:nvPr>
            <p:ph type="title"/>
          </p:nvPr>
        </p:nvSpPr>
        <p:spPr>
          <a:prstGeom prst="rect">
            <a:avLst/>
          </a:prstGeom>
        </p:spPr>
        <p:txBody>
          <a:bodyPr/>
          <a:lstStyle/>
          <a:p>
            <a:pPr/>
            <a:r>
              <a:t>Example: Twitter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6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0" grpId="1"/>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Most optimal for General Electric to pair an industry expert with someone with high AI skills to jump start their product innovation…"/>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Most optimal for General Electric to pair an industry expert with someone with high AI skills to jump start their product innovation</a:t>
            </a:r>
          </a:p>
          <a:p>
            <a:pPr lvl="2" marL="1243263" indent="-481263">
              <a:lnSpc>
                <a:spcPct val="110000"/>
              </a:lnSpc>
              <a:spcBef>
                <a:spcPts val="1500"/>
              </a:spcBef>
              <a:buSzPct val="100000"/>
              <a:buChar char="•"/>
              <a:defRPr sz="4800"/>
            </a:pPr>
            <a:r>
              <a:t>Industry experts can provide the intuition and expertise, and provide enough context and problems that are relevant to the company</a:t>
            </a:r>
          </a:p>
          <a:p>
            <a:pPr lvl="2" marL="1243263" indent="-481263">
              <a:lnSpc>
                <a:spcPct val="110000"/>
              </a:lnSpc>
              <a:spcBef>
                <a:spcPts val="1500"/>
              </a:spcBef>
              <a:buSzPct val="100000"/>
              <a:buChar char="•"/>
              <a:defRPr sz="4800"/>
            </a:pPr>
            <a:r>
              <a:t>People with AI skills can help that person solve the problem, figure out what data to use, how to implement it, etc.</a:t>
            </a:r>
          </a:p>
          <a:p>
            <a:pPr lvl="1" marL="481263" indent="-481263">
              <a:lnSpc>
                <a:spcPct val="110000"/>
              </a:lnSpc>
              <a:spcBef>
                <a:spcPts val="3000"/>
              </a:spcBef>
              <a:buSzPct val="100000"/>
              <a:buChar char="•"/>
              <a:defRPr sz="4800"/>
            </a:pPr>
            <a:r>
              <a:t>At first, GE centralized AI skills and found it did not work very well</a:t>
            </a:r>
          </a:p>
          <a:p>
            <a:pPr lvl="2" marL="1243263" indent="-481263">
              <a:lnSpc>
                <a:spcPct val="110000"/>
              </a:lnSpc>
              <a:spcBef>
                <a:spcPts val="1500"/>
              </a:spcBef>
              <a:buSzPct val="100000"/>
              <a:buChar char="•"/>
              <a:defRPr sz="4800"/>
            </a:pPr>
            <a:r>
              <a:t>GE later decentralized their configuration by pairing an industry expert with a person with AI skills</a:t>
            </a:r>
          </a:p>
        </p:txBody>
      </p:sp>
      <p:sp>
        <p:nvSpPr>
          <p:cNvPr id="564" name="Example: General Electric"/>
          <p:cNvSpPr txBox="1"/>
          <p:nvPr>
            <p:ph type="title"/>
          </p:nvPr>
        </p:nvSpPr>
        <p:spPr>
          <a:prstGeom prst="rect">
            <a:avLst/>
          </a:prstGeom>
        </p:spPr>
        <p:txBody>
          <a:bodyPr/>
          <a:lstStyle/>
          <a:p>
            <a:pPr/>
            <a:r>
              <a:t>Example: General Electric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6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6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3" grpId="1"/>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ould You Decentralize Your AI/Data Skills?"/>
          <p:cNvSpPr txBox="1"/>
          <p:nvPr>
            <p:ph type="title"/>
          </p:nvPr>
        </p:nvSpPr>
        <p:spPr>
          <a:prstGeom prst="rect">
            <a:avLst/>
          </a:prstGeom>
        </p:spPr>
        <p:txBody>
          <a:bodyPr/>
          <a:lstStyle/>
          <a:p>
            <a:pPr/>
            <a:r>
              <a:t>Should You Decentralize Your AI/Data Skills?</a:t>
            </a:r>
          </a:p>
        </p:txBody>
      </p:sp>
      <p:sp>
        <p:nvSpPr>
          <p:cNvPr id="567" name="We looked at the dispersion of data skills across 7 functional groups typical in most firm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We looked at the dispersion of data skills across 7 functional groups typical in most firms</a:t>
            </a:r>
          </a:p>
          <a:p>
            <a:pPr lvl="2" marL="1243263" indent="-481263">
              <a:lnSpc>
                <a:spcPct val="110000"/>
              </a:lnSpc>
              <a:spcBef>
                <a:spcPts val="1500"/>
              </a:spcBef>
              <a:buSzPct val="100000"/>
              <a:buChar char="•"/>
              <a:defRPr sz="4800"/>
            </a:pPr>
            <a:r>
              <a:t>Manufacturing</a:t>
            </a:r>
          </a:p>
          <a:p>
            <a:pPr lvl="2" marL="1243263" indent="-481263">
              <a:lnSpc>
                <a:spcPct val="110000"/>
              </a:lnSpc>
              <a:spcBef>
                <a:spcPts val="1500"/>
              </a:spcBef>
              <a:buSzPct val="100000"/>
              <a:buChar char="•"/>
              <a:defRPr sz="4800"/>
            </a:pPr>
            <a:r>
              <a:t>Engineering</a:t>
            </a:r>
          </a:p>
          <a:p>
            <a:pPr lvl="2" marL="1243263" indent="-481263">
              <a:lnSpc>
                <a:spcPct val="110000"/>
              </a:lnSpc>
              <a:spcBef>
                <a:spcPts val="1500"/>
              </a:spcBef>
              <a:buSzPct val="100000"/>
              <a:buChar char="•"/>
              <a:defRPr sz="4800"/>
            </a:pPr>
            <a:r>
              <a:t>Sales and marketing</a:t>
            </a:r>
          </a:p>
          <a:p>
            <a:pPr lvl="2" marL="1243263" indent="-481263">
              <a:lnSpc>
                <a:spcPct val="110000"/>
              </a:lnSpc>
              <a:spcBef>
                <a:spcPts val="1500"/>
              </a:spcBef>
              <a:buSzPct val="100000"/>
              <a:buChar char="•"/>
              <a:defRPr sz="4800"/>
            </a:pPr>
            <a:r>
              <a:t>Human Resources</a:t>
            </a:r>
          </a:p>
          <a:p>
            <a:pPr lvl="2" marL="1243263" indent="-481263">
              <a:lnSpc>
                <a:spcPct val="110000"/>
              </a:lnSpc>
              <a:spcBef>
                <a:spcPts val="1500"/>
              </a:spcBef>
              <a:buSzPct val="100000"/>
              <a:buChar char="•"/>
              <a:defRPr sz="4800"/>
            </a:pPr>
            <a:r>
              <a:t>Accounting and finance</a:t>
            </a:r>
          </a:p>
          <a:p>
            <a:pPr lvl="2" marL="1243263" indent="-481263">
              <a:lnSpc>
                <a:spcPct val="110000"/>
              </a:lnSpc>
              <a:spcBef>
                <a:spcPts val="1500"/>
              </a:spcBef>
              <a:buSzPct val="100000"/>
              <a:buChar char="•"/>
              <a:defRPr sz="4800"/>
            </a:pPr>
            <a:r>
              <a:t>R&amp;D</a:t>
            </a:r>
          </a:p>
          <a:p>
            <a:pPr lvl="2" marL="1243263" indent="-481263">
              <a:lnSpc>
                <a:spcPct val="110000"/>
              </a:lnSpc>
              <a:spcBef>
                <a:spcPts val="1500"/>
              </a:spcBef>
              <a:buSzPct val="100000"/>
              <a:buChar char="•"/>
              <a:defRPr sz="4800"/>
            </a:pPr>
            <a:r>
              <a:t>Administrative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56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56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56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7" grpId="1"/>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600 Firm Survey"/>
          <p:cNvSpPr txBox="1"/>
          <p:nvPr>
            <p:ph type="title"/>
          </p:nvPr>
        </p:nvSpPr>
        <p:spPr>
          <a:prstGeom prst="rect">
            <a:avLst/>
          </a:prstGeom>
        </p:spPr>
        <p:txBody>
          <a:bodyPr/>
          <a:lstStyle/>
          <a:p>
            <a:pPr/>
            <a:r>
              <a:t>600 Firm Survey</a:t>
            </a:r>
          </a:p>
        </p:txBody>
      </p:sp>
      <p:sp>
        <p:nvSpPr>
          <p:cNvPr id="570" name="To what extent you do you use data analytics in each of the following groups?"/>
          <p:cNvSpPr txBox="1"/>
          <p:nvPr>
            <p:ph type="body" sz="quarter" idx="1"/>
          </p:nvPr>
        </p:nvSpPr>
        <p:spPr>
          <a:xfrm>
            <a:off x="1676400" y="2651477"/>
            <a:ext cx="21442524" cy="1824596"/>
          </a:xfrm>
          <a:prstGeom prst="rect">
            <a:avLst/>
          </a:prstGeom>
        </p:spPr>
        <p:txBody>
          <a:bodyPr/>
          <a:lstStyle/>
          <a:p>
            <a:pPr lvl="1" marL="481263" indent="-481263">
              <a:lnSpc>
                <a:spcPct val="110000"/>
              </a:lnSpc>
              <a:spcBef>
                <a:spcPts val="3000"/>
              </a:spcBef>
              <a:buSzPct val="100000"/>
              <a:buChar char="•"/>
              <a:defRPr sz="4800"/>
            </a:pPr>
            <a:r>
              <a:t>To what extent you do you use data analytics in each of the following groups?</a:t>
            </a:r>
          </a:p>
        </p:txBody>
      </p:sp>
      <p:pic>
        <p:nvPicPr>
          <p:cNvPr id="571" name="Picture 27" descr="Picture 27"/>
          <p:cNvPicPr>
            <a:picLocks noChangeAspect="1"/>
          </p:cNvPicPr>
          <p:nvPr/>
        </p:nvPicPr>
        <p:blipFill>
          <a:blip r:embed="rId2">
            <a:extLst/>
          </a:blip>
          <a:stretch>
            <a:fillRect/>
          </a:stretch>
        </p:blipFill>
        <p:spPr>
          <a:xfrm>
            <a:off x="1761604" y="4955775"/>
            <a:ext cx="20860792" cy="61644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ome Argue We Are in an Innovation Winter"/>
          <p:cNvSpPr txBox="1"/>
          <p:nvPr>
            <p:ph type="title"/>
          </p:nvPr>
        </p:nvSpPr>
        <p:spPr>
          <a:prstGeom prst="rect">
            <a:avLst/>
          </a:prstGeom>
        </p:spPr>
        <p:txBody>
          <a:bodyPr/>
          <a:lstStyle/>
          <a:p>
            <a:pPr/>
            <a:r>
              <a:t>Some Argue We Are in an Innovation Winter</a:t>
            </a:r>
          </a:p>
        </p:txBody>
      </p:sp>
      <p:pic>
        <p:nvPicPr>
          <p:cNvPr id="265" name="Picture 5" descr="Picture 5"/>
          <p:cNvPicPr>
            <a:picLocks noChangeAspect="1"/>
          </p:cNvPicPr>
          <p:nvPr/>
        </p:nvPicPr>
        <p:blipFill>
          <a:blip r:embed="rId2">
            <a:extLst/>
          </a:blip>
          <a:srcRect l="0" t="4550" r="0" b="7048"/>
          <a:stretch>
            <a:fillRect/>
          </a:stretch>
        </p:blipFill>
        <p:spPr>
          <a:xfrm>
            <a:off x="1673799" y="2589633"/>
            <a:ext cx="13336210" cy="9518285"/>
          </a:xfrm>
          <a:prstGeom prst="rect">
            <a:avLst/>
          </a:prstGeom>
          <a:ln w="12700">
            <a:miter lim="400000"/>
          </a:ln>
        </p:spPr>
      </p:pic>
      <p:sp>
        <p:nvSpPr>
          <p:cNvPr id="266" name="TextBox 2"/>
          <p:cNvSpPr txBox="1"/>
          <p:nvPr/>
        </p:nvSpPr>
        <p:spPr>
          <a:xfrm>
            <a:off x="15580839" y="5793135"/>
            <a:ext cx="6199302" cy="2129729"/>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defTabSz="457200">
              <a:defRPr sz="4600">
                <a:solidFill>
                  <a:schemeClr val="accent1">
                    <a:lumOff val="-5215"/>
                  </a:schemeClr>
                </a:solidFill>
              </a:defRPr>
            </a:lvl1pPr>
          </a:lstStyle>
          <a:p>
            <a:pPr/>
            <a:r>
              <a:t>Idea TFP = total factor productivity growth / R&amp;D expenses</a:t>
            </a:r>
          </a:p>
        </p:txBody>
      </p:sp>
      <p:sp>
        <p:nvSpPr>
          <p:cNvPr id="267" name="TextBox 1"/>
          <p:cNvSpPr txBox="1"/>
          <p:nvPr/>
        </p:nvSpPr>
        <p:spPr>
          <a:xfrm>
            <a:off x="2873533" y="12338912"/>
            <a:ext cx="2391629"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400">
                <a:solidFill>
                  <a:schemeClr val="accent1">
                    <a:lumOff val="-5215"/>
                  </a:schemeClr>
                </a:solidFill>
              </a:defRPr>
            </a:lvl1pPr>
          </a:lstStyle>
          <a:p>
            <a:pPr/>
            <a:r>
              <a:t>Bloom et al 2017</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Dispersion Scores By Industry: Range 1-100"/>
          <p:cNvSpPr txBox="1"/>
          <p:nvPr>
            <p:ph type="title"/>
          </p:nvPr>
        </p:nvSpPr>
        <p:spPr>
          <a:prstGeom prst="rect">
            <a:avLst/>
          </a:prstGeom>
        </p:spPr>
        <p:txBody>
          <a:bodyPr/>
          <a:lstStyle/>
          <a:p>
            <a:pPr/>
            <a:r>
              <a:t>Dispersion Scores By Industry: Range 1-100</a:t>
            </a:r>
          </a:p>
        </p:txBody>
      </p:sp>
      <p:pic>
        <p:nvPicPr>
          <p:cNvPr id="574" name="Picture 2" descr="Picture 2"/>
          <p:cNvPicPr>
            <a:picLocks noChangeAspect="1"/>
          </p:cNvPicPr>
          <p:nvPr/>
        </p:nvPicPr>
        <p:blipFill>
          <a:blip r:embed="rId2">
            <a:extLst/>
          </a:blip>
          <a:stretch>
            <a:fillRect/>
          </a:stretch>
        </p:blipFill>
        <p:spPr>
          <a:xfrm>
            <a:off x="1527080" y="2639679"/>
            <a:ext cx="21329840" cy="981849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 name="Picture 2" descr="Picture 2"/>
          <p:cNvPicPr>
            <a:picLocks noChangeAspect="1"/>
          </p:cNvPicPr>
          <p:nvPr/>
        </p:nvPicPr>
        <p:blipFill>
          <a:blip r:embed="rId2">
            <a:extLst/>
          </a:blip>
          <a:stretch>
            <a:fillRect/>
          </a:stretch>
        </p:blipFill>
        <p:spPr>
          <a:xfrm>
            <a:off x="6183748" y="665914"/>
            <a:ext cx="12016504" cy="11991085"/>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Findings"/>
          <p:cNvSpPr txBox="1"/>
          <p:nvPr>
            <p:ph type="title"/>
          </p:nvPr>
        </p:nvSpPr>
        <p:spPr>
          <a:prstGeom prst="rect">
            <a:avLst/>
          </a:prstGeom>
        </p:spPr>
        <p:txBody>
          <a:bodyPr/>
          <a:lstStyle/>
          <a:p>
            <a:pPr/>
            <a:r>
              <a:t>Findings</a:t>
            </a:r>
          </a:p>
        </p:txBody>
      </p:sp>
      <p:sp>
        <p:nvSpPr>
          <p:cNvPr id="579" name="To what extent is this dispersion actually beneficial to firm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To what extent is this dispersion actually beneficial to firms?</a:t>
            </a:r>
          </a:p>
          <a:p>
            <a:pPr lvl="1" marL="481263" indent="-481263">
              <a:lnSpc>
                <a:spcPct val="110000"/>
              </a:lnSpc>
              <a:spcBef>
                <a:spcPts val="3000"/>
              </a:spcBef>
              <a:buSzPct val="100000"/>
              <a:buChar char="•"/>
              <a:defRPr sz="4800"/>
            </a:pPr>
            <a:r>
              <a:t>Firms that disperse AI and data analytics skills across functions are far more productive than firms that did not</a:t>
            </a:r>
          </a:p>
          <a:p>
            <a:pPr lvl="1" marL="481263" indent="-481263">
              <a:lnSpc>
                <a:spcPct val="110000"/>
              </a:lnSpc>
              <a:spcBef>
                <a:spcPts val="3000"/>
              </a:spcBef>
              <a:buSzPct val="100000"/>
              <a:buChar char="•"/>
              <a:defRPr sz="4800"/>
            </a:pPr>
            <a:r>
              <a:t>Firms that are one standard deviation above the mean in dispersion score have a 3%-5% higher enterprise value</a:t>
            </a:r>
          </a:p>
          <a:p>
            <a:pPr lvl="1" marL="481263" indent="-481263">
              <a:lnSpc>
                <a:spcPct val="110000"/>
              </a:lnSpc>
              <a:spcBef>
                <a:spcPts val="3000"/>
              </a:spcBef>
              <a:buSzPct val="100000"/>
              <a:buChar char="•"/>
              <a:defRPr sz="4800"/>
            </a:pPr>
            <a:r>
              <a:t>Given the large size of most of the firms in the sample, a 3-5% change in enterprise value for the median sized firm in our sample ($10.7 Bn enterprise value) is between $320 and $534 million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9" grpId="1"/>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ubtitle 2"/>
          <p:cNvSpPr txBox="1"/>
          <p:nvPr>
            <p:ph type="body" sz="quarter" idx="1"/>
          </p:nvPr>
        </p:nvSpPr>
        <p:spPr>
          <a:xfrm>
            <a:off x="1151343" y="9240193"/>
            <a:ext cx="20432591" cy="1316634"/>
          </a:xfrm>
          <a:prstGeom prst="rect">
            <a:avLst/>
          </a:prstGeom>
        </p:spPr>
        <p:txBody>
          <a:bodyPr/>
          <a:lstStyle/>
          <a:p>
            <a:pPr/>
            <a:r>
              <a:t>Managerial Practice</a:t>
            </a:r>
          </a:p>
        </p:txBody>
      </p:sp>
      <p:sp>
        <p:nvSpPr>
          <p:cNvPr id="582"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583"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Managerial Practice Change Associated with AI and Robots"/>
          <p:cNvSpPr txBox="1"/>
          <p:nvPr>
            <p:ph type="title"/>
          </p:nvPr>
        </p:nvSpPr>
        <p:spPr>
          <a:prstGeom prst="rect">
            <a:avLst/>
          </a:prstGeom>
        </p:spPr>
        <p:txBody>
          <a:bodyPr/>
          <a:lstStyle/>
          <a:p>
            <a:pPr/>
            <a:r>
              <a:t>Managerial Practice Change Associated with AI and Robots</a:t>
            </a:r>
          </a:p>
        </p:txBody>
      </p:sp>
      <p:sp>
        <p:nvSpPr>
          <p:cNvPr id="586" name="Managerial practices and employee management practices associated with AI…"/>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Managerial practices and employee management practices associated with AI</a:t>
            </a:r>
          </a:p>
          <a:p>
            <a:pPr lvl="1" marL="481263" indent="-481263">
              <a:lnSpc>
                <a:spcPct val="110000"/>
              </a:lnSpc>
              <a:spcBef>
                <a:spcPts val="3000"/>
              </a:spcBef>
              <a:buSzPct val="100000"/>
              <a:buChar char="•"/>
              <a:defRPr sz="4800"/>
            </a:pPr>
            <a:r>
              <a:t>Growth in AI related investment has been rapid</a:t>
            </a:r>
          </a:p>
          <a:p>
            <a:pPr lvl="1" marL="481263" indent="-481263">
              <a:lnSpc>
                <a:spcPct val="110000"/>
              </a:lnSpc>
              <a:spcBef>
                <a:spcPts val="3000"/>
              </a:spcBef>
              <a:buSzPct val="100000"/>
              <a:buChar char="•"/>
              <a:defRPr sz="4800"/>
            </a:pPr>
            <a:r>
              <a:t>How does that change the employee composition?</a:t>
            </a:r>
          </a:p>
          <a:p>
            <a:pPr lvl="1" marL="481263" indent="-481263">
              <a:lnSpc>
                <a:spcPct val="110000"/>
              </a:lnSpc>
              <a:spcBef>
                <a:spcPts val="3000"/>
              </a:spcBef>
              <a:buSzPct val="100000"/>
              <a:buChar char="•"/>
              <a:defRPr sz="4800"/>
            </a:pPr>
            <a:r>
              <a:t>How should managers react to the growing investment in AI?</a:t>
            </a:r>
          </a:p>
          <a:p>
            <a:pPr lvl="1" marL="481263" indent="-481263">
              <a:lnSpc>
                <a:spcPct val="110000"/>
              </a:lnSpc>
              <a:spcBef>
                <a:spcPts val="3000"/>
              </a:spcBef>
              <a:buSzPct val="100000"/>
              <a:buChar char="•"/>
              <a:defRPr sz="4800"/>
            </a:pPr>
            <a:r>
              <a:t>What organizational practices are needed to accommodate the change?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8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8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6" grpId="1"/>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AI and Robots in Employment and Managerial Practices"/>
          <p:cNvSpPr txBox="1"/>
          <p:nvPr>
            <p:ph type="title"/>
          </p:nvPr>
        </p:nvSpPr>
        <p:spPr>
          <a:prstGeom prst="rect">
            <a:avLst/>
          </a:prstGeom>
        </p:spPr>
        <p:txBody>
          <a:bodyPr/>
          <a:lstStyle/>
          <a:p>
            <a:pPr/>
            <a:r>
              <a:t>AI and Robots in Employment and Managerial Practices</a:t>
            </a:r>
          </a:p>
        </p:txBody>
      </p:sp>
      <p:pic>
        <p:nvPicPr>
          <p:cNvPr id="589" name="Picture 4" descr="Picture 4"/>
          <p:cNvPicPr>
            <a:picLocks noChangeAspect="1"/>
          </p:cNvPicPr>
          <p:nvPr/>
        </p:nvPicPr>
        <p:blipFill>
          <a:blip r:embed="rId2">
            <a:extLst/>
          </a:blip>
          <a:stretch>
            <a:fillRect/>
          </a:stretch>
        </p:blipFill>
        <p:spPr>
          <a:xfrm>
            <a:off x="2296033" y="2598278"/>
            <a:ext cx="7450668" cy="5588001"/>
          </a:xfrm>
          <a:prstGeom prst="rect">
            <a:avLst/>
          </a:prstGeom>
          <a:ln w="12700">
            <a:miter lim="400000"/>
          </a:ln>
        </p:spPr>
      </p:pic>
      <p:pic>
        <p:nvPicPr>
          <p:cNvPr id="590" name="Picture 1" descr="Picture 1"/>
          <p:cNvPicPr>
            <a:picLocks noChangeAspect="1"/>
          </p:cNvPicPr>
          <p:nvPr/>
        </p:nvPicPr>
        <p:blipFill>
          <a:blip r:embed="rId3">
            <a:extLst/>
          </a:blip>
          <a:srcRect l="0" t="1653" r="0" b="0"/>
          <a:stretch>
            <a:fillRect/>
          </a:stretch>
        </p:blipFill>
        <p:spPr>
          <a:xfrm>
            <a:off x="9898283" y="2598278"/>
            <a:ext cx="7652942" cy="5588001"/>
          </a:xfrm>
          <a:prstGeom prst="rect">
            <a:avLst/>
          </a:prstGeom>
          <a:ln w="12700">
            <a:miter lim="400000"/>
          </a:ln>
        </p:spPr>
      </p:pic>
      <p:pic>
        <p:nvPicPr>
          <p:cNvPr id="591" name="Picture 2" descr="Picture 2"/>
          <p:cNvPicPr>
            <a:picLocks noChangeAspect="1"/>
          </p:cNvPicPr>
          <p:nvPr/>
        </p:nvPicPr>
        <p:blipFill>
          <a:blip r:embed="rId4">
            <a:extLst/>
          </a:blip>
          <a:srcRect l="7577" t="15642" r="38053" b="49499"/>
          <a:stretch>
            <a:fillRect/>
          </a:stretch>
        </p:blipFill>
        <p:spPr>
          <a:xfrm>
            <a:off x="14419725" y="8404026"/>
            <a:ext cx="7645303" cy="4191001"/>
          </a:xfrm>
          <a:prstGeom prst="rect">
            <a:avLst/>
          </a:prstGeom>
          <a:ln w="50800">
            <a:solidFill>
              <a:schemeClr val="accent4"/>
            </a:solidFill>
            <a:miter/>
          </a:ln>
        </p:spPr>
      </p:pic>
      <p:pic>
        <p:nvPicPr>
          <p:cNvPr id="592" name="Picture 2" descr="Picture 2"/>
          <p:cNvPicPr>
            <a:picLocks noChangeAspect="1"/>
          </p:cNvPicPr>
          <p:nvPr/>
        </p:nvPicPr>
        <p:blipFill>
          <a:blip r:embed="rId5">
            <a:extLst/>
          </a:blip>
          <a:srcRect l="0" t="4750" r="0" b="3616"/>
          <a:stretch>
            <a:fillRect/>
          </a:stretch>
        </p:blipFill>
        <p:spPr>
          <a:xfrm>
            <a:off x="9701609" y="8404026"/>
            <a:ext cx="4501096" cy="4191001"/>
          </a:xfrm>
          <a:prstGeom prst="rect">
            <a:avLst/>
          </a:prstGeom>
          <a:ln w="12700">
            <a:miter lim="400000"/>
          </a:ln>
        </p:spPr>
      </p:pic>
      <p:pic>
        <p:nvPicPr>
          <p:cNvPr id="593" name="Picture 5" descr="Picture 5"/>
          <p:cNvPicPr>
            <a:picLocks noChangeAspect="1"/>
          </p:cNvPicPr>
          <p:nvPr/>
        </p:nvPicPr>
        <p:blipFill>
          <a:blip r:embed="rId6">
            <a:extLst/>
          </a:blip>
          <a:srcRect l="3653" t="0" r="0" b="0"/>
          <a:stretch>
            <a:fillRect/>
          </a:stretch>
        </p:blipFill>
        <p:spPr>
          <a:xfrm>
            <a:off x="2293473" y="8404026"/>
            <a:ext cx="7178474" cy="4191001"/>
          </a:xfrm>
          <a:prstGeom prst="rect">
            <a:avLst/>
          </a:prstGeom>
          <a:ln w="12700">
            <a:miter lim="400000"/>
          </a:ln>
        </p:spPr>
      </p:pic>
      <p:pic>
        <p:nvPicPr>
          <p:cNvPr id="594" name="Picture 3" descr="Picture 3"/>
          <p:cNvPicPr>
            <a:picLocks noChangeAspect="1"/>
          </p:cNvPicPr>
          <p:nvPr/>
        </p:nvPicPr>
        <p:blipFill>
          <a:blip r:embed="rId7">
            <a:extLst/>
          </a:blip>
          <a:srcRect l="1965" t="6773" r="1965" b="12602"/>
          <a:stretch>
            <a:fillRect/>
          </a:stretch>
        </p:blipFill>
        <p:spPr>
          <a:xfrm>
            <a:off x="17677406" y="2600461"/>
            <a:ext cx="4407442" cy="558363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Robot Adoption for Manufacturing and Services"/>
          <p:cNvSpPr txBox="1"/>
          <p:nvPr>
            <p:ph type="title"/>
          </p:nvPr>
        </p:nvSpPr>
        <p:spPr>
          <a:prstGeom prst="rect">
            <a:avLst/>
          </a:prstGeom>
        </p:spPr>
        <p:txBody>
          <a:bodyPr/>
          <a:lstStyle/>
          <a:p>
            <a:pPr/>
            <a:r>
              <a:t>Robot Adoption for Manufacturing and Services</a:t>
            </a:r>
          </a:p>
        </p:txBody>
      </p:sp>
      <p:pic>
        <p:nvPicPr>
          <p:cNvPr id="597" name="Picture 3" descr="Picture 3"/>
          <p:cNvPicPr>
            <a:picLocks noChangeAspect="1"/>
          </p:cNvPicPr>
          <p:nvPr/>
        </p:nvPicPr>
        <p:blipFill>
          <a:blip r:embed="rId2">
            <a:extLst/>
          </a:blip>
          <a:stretch>
            <a:fillRect/>
          </a:stretch>
        </p:blipFill>
        <p:spPr>
          <a:xfrm>
            <a:off x="732876" y="5053228"/>
            <a:ext cx="12507196" cy="6944079"/>
          </a:xfrm>
          <a:prstGeom prst="rect">
            <a:avLst/>
          </a:prstGeom>
          <a:ln w="12700">
            <a:miter lim="400000"/>
          </a:ln>
        </p:spPr>
      </p:pic>
      <p:pic>
        <p:nvPicPr>
          <p:cNvPr id="598" name="Picture 2" descr="Picture 2"/>
          <p:cNvPicPr>
            <a:picLocks noChangeAspect="1"/>
          </p:cNvPicPr>
          <p:nvPr/>
        </p:nvPicPr>
        <p:blipFill>
          <a:blip r:embed="rId3">
            <a:extLst/>
          </a:blip>
          <a:stretch>
            <a:fillRect/>
          </a:stretch>
        </p:blipFill>
        <p:spPr>
          <a:xfrm>
            <a:off x="10417729" y="2391633"/>
            <a:ext cx="13082732" cy="6087992"/>
          </a:xfrm>
          <a:prstGeom prst="rect">
            <a:avLst/>
          </a:prstGeom>
          <a:ln w="12700">
            <a:miter lim="400000"/>
          </a:ln>
        </p:spPr>
      </p:pic>
      <p:sp>
        <p:nvSpPr>
          <p:cNvPr id="599" name="Manufacturing"/>
          <p:cNvSpPr txBox="1"/>
          <p:nvPr/>
        </p:nvSpPr>
        <p:spPr>
          <a:xfrm>
            <a:off x="15412687" y="8525774"/>
            <a:ext cx="3092818" cy="701323"/>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chemeClr val="accent1"/>
                </a:solidFill>
              </a:defRPr>
            </a:lvl1pPr>
          </a:lstStyle>
          <a:p>
            <a:pPr/>
            <a:r>
              <a:t>Manufacturing</a:t>
            </a:r>
          </a:p>
        </p:txBody>
      </p:sp>
      <p:sp>
        <p:nvSpPr>
          <p:cNvPr id="600" name="Services"/>
          <p:cNvSpPr txBox="1"/>
          <p:nvPr/>
        </p:nvSpPr>
        <p:spPr>
          <a:xfrm>
            <a:off x="6012123" y="11998319"/>
            <a:ext cx="1948702" cy="70132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chemeClr val="accent1"/>
                </a:solidFill>
              </a:defRPr>
            </a:lvl1pPr>
          </a:lstStyle>
          <a:p>
            <a:pPr/>
            <a:r>
              <a:t>Services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Robot Adoption"/>
          <p:cNvSpPr txBox="1"/>
          <p:nvPr>
            <p:ph type="title"/>
          </p:nvPr>
        </p:nvSpPr>
        <p:spPr>
          <a:prstGeom prst="rect">
            <a:avLst/>
          </a:prstGeom>
        </p:spPr>
        <p:txBody>
          <a:bodyPr/>
          <a:lstStyle/>
          <a:p>
            <a:pPr/>
            <a:r>
              <a:t>Robot Adoption</a:t>
            </a:r>
          </a:p>
        </p:txBody>
      </p:sp>
      <p:sp>
        <p:nvSpPr>
          <p:cNvPr id="603" name="Robot adoption has increased dramatically over time…"/>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Robot adoption has increased dramatically over time</a:t>
            </a:r>
          </a:p>
          <a:p>
            <a:pPr lvl="1" marL="481263" indent="-481263">
              <a:lnSpc>
                <a:spcPct val="110000"/>
              </a:lnSpc>
              <a:spcBef>
                <a:spcPts val="3000"/>
              </a:spcBef>
              <a:buSzPct val="100000"/>
              <a:buChar char="•"/>
              <a:defRPr sz="4800"/>
            </a:pPr>
            <a:r>
              <a:t>AI may mirror that adoption pattern and the growth may be even faster</a:t>
            </a:r>
          </a:p>
          <a:p>
            <a:pPr lvl="1" marL="481263" indent="-481263">
              <a:lnSpc>
                <a:spcPct val="110000"/>
              </a:lnSpc>
              <a:spcBef>
                <a:spcPts val="3000"/>
              </a:spcBef>
              <a:buSzPct val="100000"/>
              <a:buChar char="•"/>
              <a:defRPr sz="4800"/>
            </a:pPr>
            <a:r>
              <a:t>Productivity associated with robot adoption is 10x more than its factor share</a:t>
            </a:r>
          </a:p>
          <a:p>
            <a:pPr lvl="2" marL="1243263" indent="-481263">
              <a:lnSpc>
                <a:spcPct val="110000"/>
              </a:lnSpc>
              <a:spcBef>
                <a:spcPts val="1500"/>
              </a:spcBef>
              <a:buSzPct val="100000"/>
              <a:buChar char="•"/>
              <a:defRPr sz="4800"/>
            </a:pPr>
            <a:r>
              <a:t>Dispersion is quite high — some firms do really well with robots and some firms don’t</a:t>
            </a:r>
          </a:p>
          <a:p>
            <a:pPr lvl="2" marL="1243263" indent="-481263">
              <a:lnSpc>
                <a:spcPct val="110000"/>
              </a:lnSpc>
              <a:spcBef>
                <a:spcPts val="1500"/>
              </a:spcBef>
              <a:buSzPct val="100000"/>
              <a:buChar char="•"/>
              <a:defRPr sz="4800"/>
            </a:pPr>
            <a:r>
              <a:t>That suggests complementary organizational changes are happening associated with robot adoption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0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3"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Managerial vs. Employment Change"/>
          <p:cNvSpPr txBox="1"/>
          <p:nvPr>
            <p:ph type="title"/>
          </p:nvPr>
        </p:nvSpPr>
        <p:spPr>
          <a:prstGeom prst="rect">
            <a:avLst/>
          </a:prstGeom>
        </p:spPr>
        <p:txBody>
          <a:bodyPr/>
          <a:lstStyle/>
          <a:p>
            <a:pPr/>
            <a:r>
              <a:t>Managerial vs. Employment Change</a:t>
            </a:r>
          </a:p>
        </p:txBody>
      </p:sp>
      <p:pic>
        <p:nvPicPr>
          <p:cNvPr id="606" name="Picture 1" descr="Picture 1"/>
          <p:cNvPicPr>
            <a:picLocks noChangeAspect="1"/>
          </p:cNvPicPr>
          <p:nvPr/>
        </p:nvPicPr>
        <p:blipFill>
          <a:blip r:embed="rId2">
            <a:extLst/>
          </a:blip>
          <a:stretch>
            <a:fillRect/>
          </a:stretch>
        </p:blipFill>
        <p:spPr>
          <a:xfrm>
            <a:off x="12152390" y="3362104"/>
            <a:ext cx="10795001" cy="7973312"/>
          </a:xfrm>
          <a:prstGeom prst="rect">
            <a:avLst/>
          </a:prstGeom>
          <a:ln w="12700">
            <a:miter lim="400000"/>
          </a:ln>
        </p:spPr>
      </p:pic>
      <p:pic>
        <p:nvPicPr>
          <p:cNvPr id="607" name="Picture 2" descr="Picture 2"/>
          <p:cNvPicPr>
            <a:picLocks noChangeAspect="1"/>
          </p:cNvPicPr>
          <p:nvPr/>
        </p:nvPicPr>
        <p:blipFill>
          <a:blip r:embed="rId3">
            <a:extLst/>
          </a:blip>
          <a:stretch>
            <a:fillRect/>
          </a:stretch>
        </p:blipFill>
        <p:spPr>
          <a:xfrm>
            <a:off x="1323474" y="3481645"/>
            <a:ext cx="10795001" cy="7853771"/>
          </a:xfrm>
          <a:prstGeom prst="rect">
            <a:avLst/>
          </a:prstGeom>
          <a:ln w="12700">
            <a:miter lim="400000"/>
          </a:ln>
        </p:spPr>
      </p:pic>
      <p:sp>
        <p:nvSpPr>
          <p:cNvPr id="608" name="Rectangle 3"/>
          <p:cNvSpPr txBox="1"/>
          <p:nvPr/>
        </p:nvSpPr>
        <p:spPr>
          <a:xfrm>
            <a:off x="2274972" y="11882186"/>
            <a:ext cx="19834057" cy="1143284"/>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ctr" defTabSz="457200">
              <a:defRPr>
                <a:solidFill>
                  <a:schemeClr val="accent1"/>
                </a:solidFill>
              </a:defRPr>
            </a:pPr>
            <a:r>
              <a:t>Total employment (left), managers (right) and robot investment, time indexed regression plot</a:t>
            </a:r>
            <a:b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2"/>
      <p:bldP build="whole" bldLvl="1" animBg="1" rev="0" advAuto="0" spid="608" grpId="3"/>
      <p:bldP build="whole" bldLvl="1" animBg="1" rev="0" advAuto="0" spid="607" grpId="1"/>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Managerial Employees"/>
          <p:cNvSpPr txBox="1"/>
          <p:nvPr>
            <p:ph type="title"/>
          </p:nvPr>
        </p:nvSpPr>
        <p:spPr>
          <a:prstGeom prst="rect">
            <a:avLst/>
          </a:prstGeom>
        </p:spPr>
        <p:txBody>
          <a:bodyPr/>
          <a:lstStyle/>
          <a:p>
            <a:pPr/>
            <a:r>
              <a:t>Managerial Employees</a:t>
            </a:r>
          </a:p>
        </p:txBody>
      </p:sp>
      <p:pic>
        <p:nvPicPr>
          <p:cNvPr id="611" name="Picture 2" descr="Picture 2"/>
          <p:cNvPicPr>
            <a:picLocks noChangeAspect="1"/>
          </p:cNvPicPr>
          <p:nvPr/>
        </p:nvPicPr>
        <p:blipFill>
          <a:blip r:embed="rId2">
            <a:extLst/>
          </a:blip>
          <a:stretch>
            <a:fillRect/>
          </a:stretch>
        </p:blipFill>
        <p:spPr>
          <a:xfrm>
            <a:off x="4861789" y="2494930"/>
            <a:ext cx="14098948" cy="1040835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Why do we see so many AI driven innovations, but they do not show up in our productivity and innovation statistic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Why do we see so many AI driven innovations, but they do not show up in our productivity and innovation statistics?</a:t>
            </a:r>
          </a:p>
          <a:p>
            <a:pPr lvl="1" marL="481263" indent="-481263">
              <a:lnSpc>
                <a:spcPct val="110000"/>
              </a:lnSpc>
              <a:spcBef>
                <a:spcPts val="3000"/>
              </a:spcBef>
              <a:buSzPct val="100000"/>
              <a:buChar char="•"/>
              <a:defRPr sz="4800"/>
            </a:pPr>
            <a:r>
              <a:t>Central question — what AI can do and cannot do for innovation</a:t>
            </a:r>
          </a:p>
        </p:txBody>
      </p:sp>
      <p:sp>
        <p:nvSpPr>
          <p:cNvPr id="270" name="AI Innovation Paradox"/>
          <p:cNvSpPr txBox="1"/>
          <p:nvPr>
            <p:ph type="title"/>
          </p:nvPr>
        </p:nvSpPr>
        <p:spPr>
          <a:prstGeom prst="rect">
            <a:avLst/>
          </a:prstGeom>
        </p:spPr>
        <p:txBody>
          <a:bodyPr/>
          <a:lstStyle/>
          <a:p>
            <a:pPr/>
            <a:r>
              <a:t>AI Innovation Paradox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6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9" grpId="1"/>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Why Managers?"/>
          <p:cNvSpPr txBox="1"/>
          <p:nvPr>
            <p:ph type="title"/>
          </p:nvPr>
        </p:nvSpPr>
        <p:spPr>
          <a:prstGeom prst="rect">
            <a:avLst/>
          </a:prstGeom>
        </p:spPr>
        <p:txBody>
          <a:bodyPr/>
          <a:lstStyle/>
          <a:p>
            <a:pPr/>
            <a:r>
              <a:t>Why Managers?</a:t>
            </a:r>
          </a:p>
        </p:txBody>
      </p:sp>
      <p:sp>
        <p:nvSpPr>
          <p:cNvPr id="614" name="Rate the following factors with respect to their relative importance in your workplace general business strategies…"/>
          <p:cNvSpPr txBox="1"/>
          <p:nvPr>
            <p:ph type="body" idx="1"/>
          </p:nvPr>
        </p:nvSpPr>
        <p:spPr>
          <a:xfrm>
            <a:off x="1676400" y="2651477"/>
            <a:ext cx="21031200" cy="9839106"/>
          </a:xfrm>
          <a:prstGeom prst="rect">
            <a:avLst/>
          </a:prstGeom>
        </p:spPr>
        <p:txBody>
          <a:bodyPr/>
          <a:lstStyle/>
          <a:p>
            <a:pPr lvl="1" marL="481263" indent="-481263">
              <a:lnSpc>
                <a:spcPct val="110000"/>
              </a:lnSpc>
              <a:spcBef>
                <a:spcPts val="3000"/>
              </a:spcBef>
              <a:buSzPct val="100000"/>
              <a:buChar char="•"/>
              <a:defRPr sz="4800"/>
            </a:pPr>
            <a:r>
              <a:t>Rate the following factors with respect to their relative importance in your workplace general business strategies</a:t>
            </a:r>
          </a:p>
          <a:p>
            <a:pPr lvl="2" marL="1243263" indent="-481263">
              <a:lnSpc>
                <a:spcPct val="110000"/>
              </a:lnSpc>
              <a:spcBef>
                <a:spcPts val="1500"/>
              </a:spcBef>
              <a:buSzPct val="100000"/>
              <a:buChar char="•"/>
              <a:defRPr sz="4800"/>
            </a:pPr>
            <a:r>
              <a:t>Reducing labor costs</a:t>
            </a:r>
          </a:p>
          <a:p>
            <a:pPr lvl="2" marL="1243263" indent="-481263">
              <a:lnSpc>
                <a:spcPct val="110000"/>
              </a:lnSpc>
              <a:spcBef>
                <a:spcPts val="1500"/>
              </a:spcBef>
              <a:buSzPct val="100000"/>
              <a:buChar char="•"/>
              <a:defRPr sz="4800"/>
            </a:pPr>
            <a:r>
              <a:t>Improving products/services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1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14" grpId="1"/>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Why Managers?"/>
          <p:cNvSpPr txBox="1"/>
          <p:nvPr>
            <p:ph type="title"/>
          </p:nvPr>
        </p:nvSpPr>
        <p:spPr>
          <a:prstGeom prst="rect">
            <a:avLst/>
          </a:prstGeom>
        </p:spPr>
        <p:txBody>
          <a:bodyPr/>
          <a:lstStyle/>
          <a:p>
            <a:pPr/>
            <a:r>
              <a:t>Why Managers?</a:t>
            </a:r>
          </a:p>
        </p:txBody>
      </p:sp>
      <p:graphicFrame>
        <p:nvGraphicFramePr>
          <p:cNvPr id="617" name="Chart 7"/>
          <p:cNvGraphicFramePr/>
          <p:nvPr/>
        </p:nvGraphicFramePr>
        <p:xfrm>
          <a:off x="3498223" y="3113820"/>
          <a:ext cx="17387554" cy="805603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Robot Adoption and Employment Composition"/>
          <p:cNvSpPr txBox="1"/>
          <p:nvPr>
            <p:ph type="title"/>
          </p:nvPr>
        </p:nvSpPr>
        <p:spPr>
          <a:prstGeom prst="rect">
            <a:avLst/>
          </a:prstGeom>
        </p:spPr>
        <p:txBody>
          <a:bodyPr/>
          <a:lstStyle/>
          <a:p>
            <a:pPr/>
            <a:r>
              <a:t>Robot Adoption and Employment Composition</a:t>
            </a:r>
          </a:p>
        </p:txBody>
      </p:sp>
      <p:graphicFrame>
        <p:nvGraphicFramePr>
          <p:cNvPr id="620" name="Chart 2"/>
          <p:cNvGraphicFramePr/>
          <p:nvPr/>
        </p:nvGraphicFramePr>
        <p:xfrm>
          <a:off x="3887935" y="2890143"/>
          <a:ext cx="15559338" cy="8992332"/>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Evolving Role of Managers"/>
          <p:cNvSpPr txBox="1"/>
          <p:nvPr>
            <p:ph type="title"/>
          </p:nvPr>
        </p:nvSpPr>
        <p:spPr>
          <a:prstGeom prst="rect">
            <a:avLst/>
          </a:prstGeom>
        </p:spPr>
        <p:txBody>
          <a:bodyPr/>
          <a:lstStyle/>
          <a:p>
            <a:pPr/>
            <a:r>
              <a:t>Evolving Role of Managers</a:t>
            </a:r>
          </a:p>
        </p:txBody>
      </p:sp>
      <p:sp>
        <p:nvSpPr>
          <p:cNvPr id="623" name="When you have such a large change in employment composition, the type of managers you need will also need to evolve…"/>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When you have such a large change in employment composition, the type of managers you need will also need to evolve</a:t>
            </a:r>
          </a:p>
          <a:p>
            <a:pPr lvl="1" marL="481263" indent="-481263">
              <a:lnSpc>
                <a:spcPct val="110000"/>
              </a:lnSpc>
              <a:spcBef>
                <a:spcPts val="3000"/>
              </a:spcBef>
              <a:buSzPct val="100000"/>
              <a:buChar char="•"/>
              <a:defRPr sz="4800"/>
            </a:pPr>
            <a:r>
              <a:t>What it means to manage high and low skill workers is going to be very different from managing middle skill workers</a:t>
            </a:r>
          </a:p>
          <a:p>
            <a:pPr lvl="1" marL="481263" indent="-481263">
              <a:lnSpc>
                <a:spcPct val="110000"/>
              </a:lnSpc>
              <a:spcBef>
                <a:spcPts val="3000"/>
              </a:spcBef>
              <a:buSzPct val="100000"/>
              <a:buChar char="•"/>
              <a:defRPr sz="4800"/>
            </a:pPr>
            <a:r>
              <a:t>Low skill work is typically very standardized</a:t>
            </a:r>
          </a:p>
          <a:p>
            <a:pPr lvl="2" marL="1243263" indent="-481263">
              <a:lnSpc>
                <a:spcPct val="110000"/>
              </a:lnSpc>
              <a:spcBef>
                <a:spcPts val="1500"/>
              </a:spcBef>
              <a:buSzPct val="100000"/>
              <a:buChar char="•"/>
              <a:defRPr sz="4800"/>
            </a:pPr>
            <a:r>
              <a:t>Example: Picker/packer at an Amazon warehouse</a:t>
            </a:r>
          </a:p>
          <a:p>
            <a:pPr lvl="2" marL="1243263" indent="-481263">
              <a:lnSpc>
                <a:spcPct val="110000"/>
              </a:lnSpc>
              <a:spcBef>
                <a:spcPts val="1500"/>
              </a:spcBef>
              <a:buSzPct val="100000"/>
              <a:buChar char="•"/>
              <a:defRPr sz="4800"/>
            </a:pPr>
            <a:r>
              <a:t>Little training needed, easily monitored</a:t>
            </a:r>
          </a:p>
          <a:p>
            <a:pPr lvl="1" marL="481263" indent="-481263">
              <a:lnSpc>
                <a:spcPct val="110000"/>
              </a:lnSpc>
              <a:spcBef>
                <a:spcPts val="3000"/>
              </a:spcBef>
              <a:buSzPct val="100000"/>
              <a:buChar char="•"/>
              <a:defRPr sz="4800"/>
            </a:pPr>
            <a:r>
              <a:t>High skill workers are likely experts themselves and may know how to do their jobs better than their supervisors</a:t>
            </a:r>
          </a:p>
          <a:p>
            <a:pPr lvl="2" marL="1243263" indent="-481263">
              <a:lnSpc>
                <a:spcPct val="110000"/>
              </a:lnSpc>
              <a:spcBef>
                <a:spcPts val="1500"/>
              </a:spcBef>
              <a:buSzPct val="100000"/>
              <a:buChar char="•"/>
              <a:defRPr sz="4800"/>
            </a:pPr>
            <a:r>
              <a:t>Managers are probably acting more like an advisor or coach helping them to do their job, as opposed to telling them exactly how to do 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2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6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62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23" grpId="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Firm Practices Have Changed From Robot Adoption"/>
          <p:cNvSpPr txBox="1"/>
          <p:nvPr>
            <p:ph type="title"/>
          </p:nvPr>
        </p:nvSpPr>
        <p:spPr>
          <a:prstGeom prst="rect">
            <a:avLst/>
          </a:prstGeom>
        </p:spPr>
        <p:txBody>
          <a:bodyPr/>
          <a:lstStyle/>
          <a:p>
            <a:pPr/>
            <a:r>
              <a:t>Firm Practices Have Changed From Robot Adoption</a:t>
            </a:r>
          </a:p>
        </p:txBody>
      </p:sp>
      <p:graphicFrame>
        <p:nvGraphicFramePr>
          <p:cNvPr id="626" name="Chart 2"/>
          <p:cNvGraphicFramePr/>
          <p:nvPr/>
        </p:nvGraphicFramePr>
        <p:xfrm>
          <a:off x="2579368" y="3093475"/>
          <a:ext cx="17269659" cy="892472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Decision Rights Allocation"/>
          <p:cNvSpPr txBox="1"/>
          <p:nvPr>
            <p:ph type="title"/>
          </p:nvPr>
        </p:nvSpPr>
        <p:spPr>
          <a:prstGeom prst="rect">
            <a:avLst/>
          </a:prstGeom>
        </p:spPr>
        <p:txBody>
          <a:bodyPr/>
          <a:lstStyle/>
          <a:p>
            <a:pPr/>
            <a:r>
              <a:t>Decision Rights Allocation</a:t>
            </a:r>
          </a:p>
        </p:txBody>
      </p:sp>
      <p:graphicFrame>
        <p:nvGraphicFramePr>
          <p:cNvPr id="629" name="Chart 4"/>
          <p:cNvGraphicFramePr/>
          <p:nvPr/>
        </p:nvGraphicFramePr>
        <p:xfrm>
          <a:off x="727480" y="2952608"/>
          <a:ext cx="10233398" cy="8506295"/>
        </p:xfrm>
        <a:graphic xmlns:a="http://schemas.openxmlformats.org/drawingml/2006/main">
          <a:graphicData uri="http://schemas.openxmlformats.org/drawingml/2006/chart">
            <c:chart xmlns:c="http://schemas.openxmlformats.org/drawingml/2006/chart" r:id="rId2"/>
          </a:graphicData>
        </a:graphic>
      </p:graphicFrame>
      <p:graphicFrame>
        <p:nvGraphicFramePr>
          <p:cNvPr id="630" name="Chart 5"/>
          <p:cNvGraphicFramePr/>
          <p:nvPr/>
        </p:nvGraphicFramePr>
        <p:xfrm>
          <a:off x="11742357" y="2951342"/>
          <a:ext cx="11836428" cy="8508827"/>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Robot Adoption Always Has Ripple Effects"/>
          <p:cNvSpPr txBox="1"/>
          <p:nvPr>
            <p:ph type="title"/>
          </p:nvPr>
        </p:nvSpPr>
        <p:spPr>
          <a:prstGeom prst="rect">
            <a:avLst/>
          </a:prstGeom>
        </p:spPr>
        <p:txBody>
          <a:bodyPr/>
          <a:lstStyle/>
          <a:p>
            <a:pPr/>
            <a:r>
              <a:t>Robot Adoption Always Has Ripple Effects</a:t>
            </a:r>
          </a:p>
        </p:txBody>
      </p:sp>
      <p:sp>
        <p:nvSpPr>
          <p:cNvPr id="633" name="When you adopt robots and AI you need to examine the entire process…"/>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When you adopt robots and AI you need to examine the entire process</a:t>
            </a:r>
          </a:p>
          <a:p>
            <a:pPr lvl="2" marL="1243263" indent="-481263">
              <a:lnSpc>
                <a:spcPct val="110000"/>
              </a:lnSpc>
              <a:spcBef>
                <a:spcPts val="1500"/>
              </a:spcBef>
              <a:buSzPct val="100000"/>
              <a:buChar char="•"/>
              <a:defRPr sz="4800"/>
            </a:pPr>
            <a:r>
              <a:t>There will be ripple effects on everything you do — decision rights, hiring, turnover, type of managers you need, firm practices, composition, etc.</a:t>
            </a:r>
          </a:p>
          <a:p>
            <a:pPr lvl="1" marL="481263" indent="-481263">
              <a:lnSpc>
                <a:spcPct val="110000"/>
              </a:lnSpc>
              <a:spcBef>
                <a:spcPts val="3000"/>
              </a:spcBef>
              <a:buSzPct val="100000"/>
              <a:buChar char="•"/>
              <a:defRPr sz="4800"/>
            </a:pPr>
            <a:r>
              <a:t>Important for mangers themselves to examine, specifically in their context, how these processes are changing</a:t>
            </a:r>
          </a:p>
          <a:p>
            <a:pPr lvl="1" marL="481263" indent="-481263">
              <a:lnSpc>
                <a:spcPct val="110000"/>
              </a:lnSpc>
              <a:spcBef>
                <a:spcPts val="3000"/>
              </a:spcBef>
              <a:buSzPct val="100000"/>
              <a:buChar char="•"/>
              <a:defRPr sz="4800"/>
            </a:pPr>
            <a:r>
              <a:t>May see some resistance in managers if they believe that these kinds of technologies could replace managers</a:t>
            </a:r>
          </a:p>
          <a:p>
            <a:pPr lvl="2" marL="1243263" indent="-481263">
              <a:lnSpc>
                <a:spcPct val="110000"/>
              </a:lnSpc>
              <a:spcBef>
                <a:spcPts val="1500"/>
              </a:spcBef>
              <a:buSzPct val="100000"/>
              <a:buChar char="•"/>
              <a:defRPr sz="4800"/>
            </a:pPr>
            <a:r>
              <a:t>Could create a situation where firms should adopt robots and don’t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3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33" grpId="1"/>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onclusion"/>
          <p:cNvSpPr txBox="1"/>
          <p:nvPr>
            <p:ph type="title"/>
          </p:nvPr>
        </p:nvSpPr>
        <p:spPr>
          <a:prstGeom prst="rect">
            <a:avLst/>
          </a:prstGeom>
        </p:spPr>
        <p:txBody>
          <a:bodyPr/>
          <a:lstStyle/>
          <a:p>
            <a:pPr/>
            <a:r>
              <a:t>Conclusion</a:t>
            </a:r>
          </a:p>
        </p:txBody>
      </p:sp>
      <p:sp>
        <p:nvSpPr>
          <p:cNvPr id="636" name="The nature of managerial work is changing and associated firm practices are evolving…"/>
          <p:cNvSpPr txBox="1"/>
          <p:nvPr>
            <p:ph type="body" idx="1"/>
          </p:nvPr>
        </p:nvSpPr>
        <p:spPr>
          <a:xfrm>
            <a:off x="1676400" y="2651477"/>
            <a:ext cx="21031200" cy="10366889"/>
          </a:xfrm>
          <a:prstGeom prst="rect">
            <a:avLst/>
          </a:prstGeom>
        </p:spPr>
        <p:txBody>
          <a:bodyPr/>
          <a:lstStyle/>
          <a:p>
            <a:pPr lvl="1" marL="481263" indent="-481263">
              <a:lnSpc>
                <a:spcPct val="110000"/>
              </a:lnSpc>
              <a:spcBef>
                <a:spcPts val="3000"/>
              </a:spcBef>
              <a:buSzPct val="100000"/>
              <a:buChar char="•"/>
              <a:defRPr sz="4800"/>
            </a:pPr>
            <a:r>
              <a:t>The nature of managerial work is changing and associated firm practices are evolving</a:t>
            </a:r>
          </a:p>
          <a:p>
            <a:pPr lvl="1" marL="481263" indent="-481263">
              <a:lnSpc>
                <a:spcPct val="110000"/>
              </a:lnSpc>
              <a:spcBef>
                <a:spcPts val="3000"/>
              </a:spcBef>
              <a:buSzPct val="100000"/>
              <a:buChar char="•"/>
              <a:defRPr sz="4800"/>
            </a:pPr>
            <a:r>
              <a:t>Robot adopting firms increase productivity and hire more people</a:t>
            </a:r>
          </a:p>
          <a:p>
            <a:pPr lvl="2" marL="1243263" indent="-481263">
              <a:lnSpc>
                <a:spcPct val="110000"/>
              </a:lnSpc>
              <a:spcBef>
                <a:spcPts val="1500"/>
              </a:spcBef>
              <a:buSzPct val="100000"/>
              <a:buChar char="•"/>
              <a:defRPr sz="4800"/>
            </a:pPr>
            <a:r>
              <a:t>Firms in the same industry that didn’t adopt experience a greater employment loss</a:t>
            </a:r>
          </a:p>
          <a:p>
            <a:pPr lvl="1" marL="481263" indent="-481263">
              <a:lnSpc>
                <a:spcPct val="110000"/>
              </a:lnSpc>
              <a:spcBef>
                <a:spcPts val="3000"/>
              </a:spcBef>
              <a:buSzPct val="100000"/>
              <a:buChar char="•"/>
              <a:defRPr sz="4800"/>
            </a:pPr>
            <a:r>
              <a:t>Robots are associated with less managerial hiring, greater turnovers — not cost driven, but quality driven</a:t>
            </a:r>
          </a:p>
          <a:p>
            <a:pPr lvl="1" marL="481263" indent="-481263">
              <a:lnSpc>
                <a:spcPct val="110000"/>
              </a:lnSpc>
              <a:spcBef>
                <a:spcPts val="3000"/>
              </a:spcBef>
              <a:buSzPct val="100000"/>
              <a:buChar char="•"/>
              <a:defRPr sz="4800"/>
            </a:pPr>
            <a:r>
              <a:t>Types of employees after robot adoption are very different</a:t>
            </a:r>
          </a:p>
          <a:p>
            <a:pPr lvl="2" marL="1243263" indent="-481263">
              <a:lnSpc>
                <a:spcPct val="110000"/>
              </a:lnSpc>
              <a:spcBef>
                <a:spcPts val="1500"/>
              </a:spcBef>
              <a:buSzPct val="100000"/>
              <a:buChar char="•"/>
              <a:defRPr sz="4800"/>
            </a:pPr>
            <a:r>
              <a:t>Will see organizational changes associated with management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3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63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36" grpId="1"/>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Subtitle 2"/>
          <p:cNvSpPr txBox="1"/>
          <p:nvPr>
            <p:ph type="body" sz="quarter" idx="1"/>
          </p:nvPr>
        </p:nvSpPr>
        <p:spPr>
          <a:xfrm>
            <a:off x="1151343" y="9240193"/>
            <a:ext cx="20432591" cy="1316634"/>
          </a:xfrm>
          <a:prstGeom prst="rect">
            <a:avLst/>
          </a:prstGeom>
        </p:spPr>
        <p:txBody>
          <a:bodyPr/>
          <a:lstStyle/>
          <a:p>
            <a:pPr/>
            <a:r>
              <a:t>AI and Drug Example</a:t>
            </a:r>
          </a:p>
        </p:txBody>
      </p:sp>
      <p:sp>
        <p:nvSpPr>
          <p:cNvPr id="639"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Lynn Wu, Associate Professor of Operations, Information and Decisions</a:t>
            </a:r>
          </a:p>
        </p:txBody>
      </p:sp>
      <p:sp>
        <p:nvSpPr>
          <p:cNvPr id="640"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trong Need for Drug Innovation"/>
          <p:cNvSpPr txBox="1"/>
          <p:nvPr>
            <p:ph type="title"/>
          </p:nvPr>
        </p:nvSpPr>
        <p:spPr>
          <a:prstGeom prst="rect">
            <a:avLst/>
          </a:prstGeom>
        </p:spPr>
        <p:txBody>
          <a:bodyPr/>
          <a:lstStyle/>
          <a:p>
            <a:pPr/>
            <a:r>
              <a:t>Strong Need for Drug Innovation</a:t>
            </a:r>
          </a:p>
        </p:txBody>
      </p:sp>
      <p:sp>
        <p:nvSpPr>
          <p:cNvPr id="643" name="Drug innovation is very important…"/>
          <p:cNvSpPr txBox="1"/>
          <p:nvPr>
            <p:ph type="body" idx="1"/>
          </p:nvPr>
        </p:nvSpPr>
        <p:spPr>
          <a:xfrm>
            <a:off x="1676400" y="2651477"/>
            <a:ext cx="21031200" cy="6719569"/>
          </a:xfrm>
          <a:prstGeom prst="rect">
            <a:avLst/>
          </a:prstGeom>
        </p:spPr>
        <p:txBody>
          <a:bodyPr/>
          <a:lstStyle/>
          <a:p>
            <a:pPr lvl="1" marL="481263" indent="-481263">
              <a:lnSpc>
                <a:spcPct val="110000"/>
              </a:lnSpc>
              <a:spcBef>
                <a:spcPts val="3000"/>
              </a:spcBef>
              <a:buSzPct val="100000"/>
              <a:buChar char="•"/>
              <a:defRPr sz="4800"/>
            </a:pPr>
            <a:r>
              <a:t>Drug innovation is very important</a:t>
            </a:r>
          </a:p>
          <a:p>
            <a:pPr lvl="2" marL="1243263" indent="-481263">
              <a:lnSpc>
                <a:spcPct val="110000"/>
              </a:lnSpc>
              <a:spcBef>
                <a:spcPts val="1500"/>
              </a:spcBef>
              <a:buSzPct val="100000"/>
              <a:buChar char="•"/>
              <a:defRPr sz="4800"/>
            </a:pPr>
            <a:r>
              <a:t>In total there are about 30,000 diseases caused by various bacteria and viruses and only around 1/3 of them can be treated</a:t>
            </a:r>
          </a:p>
          <a:p>
            <a:pPr lvl="1" marL="481263" indent="-481263">
              <a:lnSpc>
                <a:spcPct val="110000"/>
              </a:lnSpc>
              <a:spcBef>
                <a:spcPts val="3000"/>
              </a:spcBef>
              <a:buSzPct val="100000"/>
              <a:buChar char="•"/>
              <a:defRPr sz="4800"/>
            </a:pPr>
            <a:r>
              <a:t>A typical drug takes about 10 years and costs about $2B to produce</a:t>
            </a:r>
          </a:p>
          <a:p>
            <a:pPr lvl="1" marL="481263" indent="-481263">
              <a:lnSpc>
                <a:spcPct val="110000"/>
              </a:lnSpc>
              <a:spcBef>
                <a:spcPts val="3000"/>
              </a:spcBef>
              <a:buSzPct val="100000"/>
              <a:buChar char="•"/>
              <a:defRPr sz="4800"/>
            </a:pPr>
            <a:r>
              <a:t>Complexity</a:t>
            </a:r>
          </a:p>
          <a:p>
            <a:pPr lvl="2" marL="1243263" indent="-481263">
              <a:lnSpc>
                <a:spcPct val="110000"/>
              </a:lnSpc>
              <a:spcBef>
                <a:spcPts val="1500"/>
              </a:spcBef>
              <a:buSzPct val="100000"/>
              <a:buChar char="•"/>
              <a:defRPr sz="4800"/>
            </a:pPr>
            <a:r>
              <a:t>Human biological system involves a combinatorial space of more than 10</a:t>
            </a:r>
            <a:r>
              <a:rPr baseline="31999"/>
              <a:t>60</a:t>
            </a:r>
            <a:r>
              <a:t> molecules</a:t>
            </a:r>
          </a:p>
        </p:txBody>
      </p:sp>
      <p:grpSp>
        <p:nvGrpSpPr>
          <p:cNvPr id="650" name="Group"/>
          <p:cNvGrpSpPr/>
          <p:nvPr/>
        </p:nvGrpSpPr>
        <p:grpSpPr>
          <a:xfrm>
            <a:off x="5071014" y="9668928"/>
            <a:ext cx="14241972" cy="3116397"/>
            <a:chOff x="0" y="0"/>
            <a:chExt cx="14241971" cy="3116396"/>
          </a:xfrm>
        </p:grpSpPr>
        <p:pic>
          <p:nvPicPr>
            <p:cNvPr id="644" name="Picture 16" descr="Picture 16"/>
            <p:cNvPicPr>
              <a:picLocks noChangeAspect="1"/>
            </p:cNvPicPr>
            <p:nvPr/>
          </p:nvPicPr>
          <p:blipFill>
            <a:blip r:embed="rId2">
              <a:extLst/>
            </a:blip>
            <a:stretch>
              <a:fillRect/>
            </a:stretch>
          </p:blipFill>
          <p:spPr>
            <a:xfrm>
              <a:off x="0" y="1250"/>
              <a:ext cx="3961789" cy="1877101"/>
            </a:xfrm>
            <a:prstGeom prst="rect">
              <a:avLst/>
            </a:prstGeom>
            <a:ln w="12700" cap="flat">
              <a:noFill/>
              <a:miter lim="400000"/>
            </a:ln>
            <a:effectLst/>
          </p:spPr>
        </p:pic>
        <p:pic>
          <p:nvPicPr>
            <p:cNvPr id="645" name="Picture 12" descr="Picture 12"/>
            <p:cNvPicPr>
              <a:picLocks noChangeAspect="1"/>
            </p:cNvPicPr>
            <p:nvPr/>
          </p:nvPicPr>
          <p:blipFill>
            <a:blip r:embed="rId3">
              <a:extLst/>
            </a:blip>
            <a:stretch>
              <a:fillRect/>
            </a:stretch>
          </p:blipFill>
          <p:spPr>
            <a:xfrm>
              <a:off x="6112703" y="0"/>
              <a:ext cx="2886586" cy="1879600"/>
            </a:xfrm>
            <a:prstGeom prst="rect">
              <a:avLst/>
            </a:prstGeom>
            <a:ln w="12700" cap="flat">
              <a:noFill/>
              <a:miter lim="400000"/>
            </a:ln>
            <a:effectLst/>
          </p:spPr>
        </p:pic>
        <p:pic>
          <p:nvPicPr>
            <p:cNvPr id="646" name="Picture 14" descr="Picture 14"/>
            <p:cNvPicPr>
              <a:picLocks noChangeAspect="1"/>
            </p:cNvPicPr>
            <p:nvPr/>
          </p:nvPicPr>
          <p:blipFill>
            <a:blip r:embed="rId4">
              <a:extLst/>
            </a:blip>
            <a:stretch>
              <a:fillRect/>
            </a:stretch>
          </p:blipFill>
          <p:spPr>
            <a:xfrm>
              <a:off x="11150203" y="0"/>
              <a:ext cx="2741481" cy="1879600"/>
            </a:xfrm>
            <a:prstGeom prst="rect">
              <a:avLst/>
            </a:prstGeom>
            <a:ln w="12700" cap="flat">
              <a:noFill/>
              <a:miter lim="400000"/>
            </a:ln>
            <a:effectLst/>
          </p:spPr>
        </p:pic>
        <p:sp>
          <p:nvSpPr>
            <p:cNvPr id="647" name="COVID-19"/>
            <p:cNvSpPr txBox="1"/>
            <p:nvPr/>
          </p:nvSpPr>
          <p:spPr>
            <a:xfrm>
              <a:off x="770154" y="1849417"/>
              <a:ext cx="2421480" cy="71319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800">
                  <a:solidFill>
                    <a:schemeClr val="accent4"/>
                  </a:solidFill>
                </a:defRPr>
              </a:lvl1pPr>
            </a:lstStyle>
            <a:p>
              <a:pPr/>
              <a:r>
                <a:t>COVID-19</a:t>
              </a:r>
            </a:p>
          </p:txBody>
        </p:sp>
        <p:sp>
          <p:nvSpPr>
            <p:cNvPr id="648" name="Antibiotic-resistant…"/>
            <p:cNvSpPr txBox="1"/>
            <p:nvPr/>
          </p:nvSpPr>
          <p:spPr>
            <a:xfrm>
              <a:off x="5406095" y="1857104"/>
              <a:ext cx="4299802" cy="125929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ctr">
                <a:defRPr sz="3800">
                  <a:solidFill>
                    <a:schemeClr val="accent4"/>
                  </a:solidFill>
                </a:defRPr>
              </a:pPr>
              <a:r>
                <a:t>Antibiotic-resistant</a:t>
              </a:r>
            </a:p>
            <a:p>
              <a:pPr algn="ctr">
                <a:defRPr sz="3800">
                  <a:solidFill>
                    <a:schemeClr val="accent4"/>
                  </a:solidFill>
                </a:defRPr>
              </a:pPr>
              <a:r>
                <a:t>“superbugs” (2013)</a:t>
              </a:r>
            </a:p>
          </p:txBody>
        </p:sp>
        <p:sp>
          <p:nvSpPr>
            <p:cNvPr id="649" name="Ebola outbreak…"/>
            <p:cNvSpPr txBox="1"/>
            <p:nvPr/>
          </p:nvSpPr>
          <p:spPr>
            <a:xfrm>
              <a:off x="10799916" y="1857104"/>
              <a:ext cx="3442056" cy="125929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ctr">
                <a:defRPr sz="3800">
                  <a:solidFill>
                    <a:schemeClr val="accent4"/>
                  </a:solidFill>
                </a:defRPr>
              </a:pPr>
              <a:r>
                <a:t>Ebola outbreak</a:t>
              </a:r>
            </a:p>
            <a:p>
              <a:pPr algn="ctr">
                <a:defRPr sz="3800">
                  <a:solidFill>
                    <a:schemeClr val="accent4"/>
                  </a:solidFill>
                </a:defRPr>
              </a:pPr>
              <a:r>
                <a:t>(2014-2016)</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0" grpId="2"/>
      <p:bldP build="p" bldLvl="5" animBg="1" rev="0" advAuto="0" spid="643" grpId="1"/>
    </p:bldLst>
  </p:timing>
</p:sld>
</file>

<file path=ppt/theme/theme1.xml><?xml version="1.0" encoding="utf-8"?>
<a:theme xmlns:a="http://schemas.openxmlformats.org/drawingml/2006/main" xmlns:r="http://schemas.openxmlformats.org/officeDocument/2006/relationships" name="Wharton 2016 16:9">
  <a:themeElements>
    <a:clrScheme name="Wharton 2016 16:9">
      <a:dk1>
        <a:srgbClr val="2D2C41"/>
      </a:dk1>
      <a:lt1>
        <a:srgbClr val="FFFFFF"/>
      </a:lt1>
      <a:dk2>
        <a:srgbClr val="A7A7A7"/>
      </a:dk2>
      <a:lt2>
        <a:srgbClr val="535353"/>
      </a:lt2>
      <a:accent1>
        <a:srgbClr val="004785"/>
      </a:accent1>
      <a:accent2>
        <a:srgbClr val="A90533"/>
      </a:accent2>
      <a:accent3>
        <a:srgbClr val="026CB5"/>
      </a:accent3>
      <a:accent4>
        <a:srgbClr val="06AAFC"/>
      </a:accent4>
      <a:accent5>
        <a:srgbClr val="96227D"/>
      </a:accent5>
      <a:accent6>
        <a:srgbClr val="D7BC6A"/>
      </a:accent6>
      <a:hlink>
        <a:srgbClr val="0000FF"/>
      </a:hlink>
      <a:folHlink>
        <a:srgbClr val="FF00FF"/>
      </a:folHlink>
    </a:clrScheme>
    <a:fontScheme name="Wharton 2016 16:9">
      <a:majorFont>
        <a:latin typeface="Helvetica"/>
        <a:ea typeface="Helvetica"/>
        <a:cs typeface="Helvetica"/>
      </a:majorFont>
      <a:minorFont>
        <a:latin typeface="Calibri"/>
        <a:ea typeface="Calibri"/>
        <a:cs typeface="Calibri"/>
      </a:minorFont>
    </a:fontScheme>
    <a:fmtScheme name="Wharton 2016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13000"/>
          </a:lnSpc>
          <a:spcBef>
            <a:spcPts val="1600"/>
          </a:spcBef>
          <a:spcAft>
            <a:spcPts val="0"/>
          </a:spcAft>
          <a:buClrTx/>
          <a:buSzTx/>
          <a:buFontTx/>
          <a:buNone/>
          <a:tabLst/>
          <a:defRPr b="0" baseline="0" cap="none" i="0" spc="0" strike="noStrike" sz="4400" u="none" kumimoji="0" normalizeH="0">
            <a:ln>
              <a:noFill/>
            </a:ln>
            <a:solidFill>
              <a:schemeClr val="accent4"/>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arton 2016 16:9">
  <a:themeElements>
    <a:clrScheme name="Wharton 2016 16:9">
      <a:dk1>
        <a:srgbClr val="000000"/>
      </a:dk1>
      <a:lt1>
        <a:srgbClr val="FFFFFF"/>
      </a:lt1>
      <a:dk2>
        <a:srgbClr val="A7A7A7"/>
      </a:dk2>
      <a:lt2>
        <a:srgbClr val="535353"/>
      </a:lt2>
      <a:accent1>
        <a:srgbClr val="004785"/>
      </a:accent1>
      <a:accent2>
        <a:srgbClr val="A90533"/>
      </a:accent2>
      <a:accent3>
        <a:srgbClr val="026CB5"/>
      </a:accent3>
      <a:accent4>
        <a:srgbClr val="06AAFC"/>
      </a:accent4>
      <a:accent5>
        <a:srgbClr val="96227D"/>
      </a:accent5>
      <a:accent6>
        <a:srgbClr val="D7BC6A"/>
      </a:accent6>
      <a:hlink>
        <a:srgbClr val="0000FF"/>
      </a:hlink>
      <a:folHlink>
        <a:srgbClr val="FF00FF"/>
      </a:folHlink>
    </a:clrScheme>
    <a:fontScheme name="Wharton 2016 16:9">
      <a:majorFont>
        <a:latin typeface="Helvetica"/>
        <a:ea typeface="Helvetica"/>
        <a:cs typeface="Helvetica"/>
      </a:majorFont>
      <a:minorFont>
        <a:latin typeface="Calibri"/>
        <a:ea typeface="Calibri"/>
        <a:cs typeface="Calibri"/>
      </a:minorFont>
    </a:fontScheme>
    <a:fmtScheme name="Wharton 2016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13000"/>
          </a:lnSpc>
          <a:spcBef>
            <a:spcPts val="1600"/>
          </a:spcBef>
          <a:spcAft>
            <a:spcPts val="0"/>
          </a:spcAft>
          <a:buClrTx/>
          <a:buSzTx/>
          <a:buFontTx/>
          <a:buNone/>
          <a:tabLst/>
          <a:defRPr b="0" baseline="0" cap="none" i="0" spc="0" strike="noStrike" sz="4400" u="none" kumimoji="0" normalizeH="0">
            <a:ln>
              <a:noFill/>
            </a:ln>
            <a:solidFill>
              <a:schemeClr val="accent4"/>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